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5" name="Shape 1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4" name="Shape 1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4" name="Shape 2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Shape 2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4" name="Shape 2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 name="Shape 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Shape 1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 name="Shape 1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 name="Shape 1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1" name="Shape 1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7" name="Shape 1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7.png"/><Relationship Id="rId4" Type="http://schemas.openxmlformats.org/officeDocument/2006/relationships/image" Target="../media/image24.png"/><Relationship Id="rId5" Type="http://schemas.openxmlformats.org/officeDocument/2006/relationships/image" Target="../media/image29.png"/><Relationship Id="rId6"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17.png"/><Relationship Id="rId5" Type="http://schemas.openxmlformats.org/officeDocument/2006/relationships/image" Target="../media/image22.png"/><Relationship Id="rId6"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3.png"/><Relationship Id="rId4" Type="http://schemas.openxmlformats.org/officeDocument/2006/relationships/image" Target="../media/image32.png"/><Relationship Id="rId5" Type="http://schemas.openxmlformats.org/officeDocument/2006/relationships/image" Target="../media/image34.png"/><Relationship Id="rId6"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0.png"/><Relationship Id="rId4" Type="http://schemas.openxmlformats.org/officeDocument/2006/relationships/image" Target="../media/image26.png"/><Relationship Id="rId5" Type="http://schemas.openxmlformats.org/officeDocument/2006/relationships/image" Target="../media/image9.png"/><Relationship Id="rId6"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8.png"/><Relationship Id="rId4" Type="http://schemas.openxmlformats.org/officeDocument/2006/relationships/image" Target="../media/image31.png"/><Relationship Id="rId5" Type="http://schemas.openxmlformats.org/officeDocument/2006/relationships/image" Target="../media/image5.png"/><Relationship Id="rId6"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21.png"/><Relationship Id="rId5"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id="54" name="Shape 54"/>
          <p:cNvPicPr preferRelativeResize="0"/>
          <p:nvPr/>
        </p:nvPicPr>
        <p:blipFill>
          <a:blip r:embed="rId3">
            <a:alphaModFix/>
          </a:blip>
          <a:stretch>
            <a:fillRect/>
          </a:stretch>
        </p:blipFill>
        <p:spPr>
          <a:xfrm>
            <a:off x="2395825" y="108950"/>
            <a:ext cx="1133927" cy="4838697"/>
          </a:xfrm>
          <a:prstGeom prst="rect">
            <a:avLst/>
          </a:prstGeom>
          <a:noFill/>
          <a:ln>
            <a:noFill/>
          </a:ln>
        </p:spPr>
      </p:pic>
      <p:pic>
        <p:nvPicPr>
          <p:cNvPr id="55" name="Shape 55"/>
          <p:cNvPicPr preferRelativeResize="0"/>
          <p:nvPr/>
        </p:nvPicPr>
        <p:blipFill rotWithShape="1">
          <a:blip r:embed="rId4">
            <a:alphaModFix/>
          </a:blip>
          <a:srcRect b="43550" l="0" r="30685" t="0"/>
          <a:stretch/>
        </p:blipFill>
        <p:spPr>
          <a:xfrm>
            <a:off x="441275" y="108950"/>
            <a:ext cx="1584277" cy="2817600"/>
          </a:xfrm>
          <a:prstGeom prst="rect">
            <a:avLst/>
          </a:prstGeom>
          <a:noFill/>
          <a:ln>
            <a:noFill/>
          </a:ln>
        </p:spPr>
      </p:pic>
      <p:pic>
        <p:nvPicPr>
          <p:cNvPr id="56" name="Shape 56"/>
          <p:cNvPicPr preferRelativeResize="0"/>
          <p:nvPr/>
        </p:nvPicPr>
        <p:blipFill>
          <a:blip r:embed="rId5">
            <a:alphaModFix/>
          </a:blip>
          <a:stretch>
            <a:fillRect/>
          </a:stretch>
        </p:blipFill>
        <p:spPr>
          <a:xfrm>
            <a:off x="4158177" y="152400"/>
            <a:ext cx="1619618" cy="4838699"/>
          </a:xfrm>
          <a:prstGeom prst="rect">
            <a:avLst/>
          </a:prstGeom>
          <a:noFill/>
          <a:ln>
            <a:noFill/>
          </a:ln>
        </p:spPr>
      </p:pic>
      <p:pic>
        <p:nvPicPr>
          <p:cNvPr id="57" name="Shape 57"/>
          <p:cNvPicPr preferRelativeResize="0"/>
          <p:nvPr/>
        </p:nvPicPr>
        <p:blipFill>
          <a:blip r:embed="rId6">
            <a:alphaModFix/>
          </a:blip>
          <a:stretch>
            <a:fillRect/>
          </a:stretch>
        </p:blipFill>
        <p:spPr>
          <a:xfrm>
            <a:off x="5930195" y="152400"/>
            <a:ext cx="3061404" cy="2893318"/>
          </a:xfrm>
          <a:prstGeom prst="rect">
            <a:avLst/>
          </a:prstGeom>
          <a:noFill/>
          <a:ln>
            <a:noFill/>
          </a:ln>
        </p:spPr>
      </p:pic>
      <p:sp>
        <p:nvSpPr>
          <p:cNvPr id="58" name="Shape 58"/>
          <p:cNvSpPr txBox="1"/>
          <p:nvPr/>
        </p:nvSpPr>
        <p:spPr>
          <a:xfrm>
            <a:off x="7088700" y="3825100"/>
            <a:ext cx="1902900" cy="1224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6000"/>
              <a:t>ANA </a:t>
            </a:r>
            <a:endParaRPr b="1" sz="6000"/>
          </a:p>
        </p:txBody>
      </p:sp>
      <p:sp>
        <p:nvSpPr>
          <p:cNvPr id="59" name="Shape 59"/>
          <p:cNvSpPr/>
          <p:nvPr/>
        </p:nvSpPr>
        <p:spPr>
          <a:xfrm>
            <a:off x="679025" y="131700"/>
            <a:ext cx="211800" cy="984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60" name="Shape 60"/>
          <p:cNvCxnSpPr/>
          <p:nvPr/>
        </p:nvCxnSpPr>
        <p:spPr>
          <a:xfrm flipH="1" rot="10800000">
            <a:off x="890825" y="179400"/>
            <a:ext cx="159000" cy="1500"/>
          </a:xfrm>
          <a:prstGeom prst="straightConnector1">
            <a:avLst/>
          </a:prstGeom>
          <a:noFill/>
          <a:ln cap="flat" cmpd="sng" w="9525">
            <a:solidFill>
              <a:srgbClr val="0000FF"/>
            </a:solidFill>
            <a:prstDash val="solid"/>
            <a:round/>
            <a:headEnd len="med" w="med" type="none"/>
            <a:tailEnd len="med" w="med" type="none"/>
          </a:ln>
        </p:spPr>
      </p:cxnSp>
      <p:sp>
        <p:nvSpPr>
          <p:cNvPr id="61" name="Shape 61"/>
          <p:cNvSpPr txBox="1"/>
          <p:nvPr/>
        </p:nvSpPr>
        <p:spPr>
          <a:xfrm>
            <a:off x="986400" y="25475"/>
            <a:ext cx="1002900" cy="282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800">
                <a:solidFill>
                  <a:srgbClr val="0000FF"/>
                </a:solidFill>
              </a:rPr>
              <a:t>WK: donar niños</a:t>
            </a:r>
            <a:endParaRPr sz="800">
              <a:solidFill>
                <a:srgbClr val="0000FF"/>
              </a:solidFill>
            </a:endParaRPr>
          </a:p>
        </p:txBody>
      </p:sp>
      <p:sp>
        <p:nvSpPr>
          <p:cNvPr id="62" name="Shape 62"/>
          <p:cNvSpPr/>
          <p:nvPr/>
        </p:nvSpPr>
        <p:spPr>
          <a:xfrm>
            <a:off x="672200" y="800025"/>
            <a:ext cx="1095300" cy="151200"/>
          </a:xfrm>
          <a:prstGeom prst="rect">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63" name="Shape 63"/>
          <p:cNvCxnSpPr/>
          <p:nvPr/>
        </p:nvCxnSpPr>
        <p:spPr>
          <a:xfrm flipH="1" rot="-5400000">
            <a:off x="1521950" y="951225"/>
            <a:ext cx="93600" cy="93600"/>
          </a:xfrm>
          <a:prstGeom prst="bentConnector3">
            <a:avLst>
              <a:gd fmla="val 50000" name="adj1"/>
            </a:avLst>
          </a:prstGeom>
          <a:noFill/>
          <a:ln cap="flat" cmpd="sng" w="9525">
            <a:solidFill>
              <a:srgbClr val="9900FF"/>
            </a:solidFill>
            <a:prstDash val="solid"/>
            <a:round/>
            <a:headEnd len="med" w="med" type="none"/>
            <a:tailEnd len="med" w="med" type="none"/>
          </a:ln>
        </p:spPr>
      </p:cxnSp>
      <p:sp>
        <p:nvSpPr>
          <p:cNvPr id="64" name="Shape 64"/>
          <p:cNvSpPr/>
          <p:nvPr/>
        </p:nvSpPr>
        <p:spPr>
          <a:xfrm>
            <a:off x="1463450" y="800025"/>
            <a:ext cx="123900" cy="151200"/>
          </a:xfrm>
          <a:prstGeom prst="rect">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 name="Shape 65"/>
          <p:cNvSpPr txBox="1"/>
          <p:nvPr/>
        </p:nvSpPr>
        <p:spPr>
          <a:xfrm>
            <a:off x="788325" y="946350"/>
            <a:ext cx="1164000" cy="320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700">
                <a:solidFill>
                  <a:srgbClr val="9900FF"/>
                </a:solidFill>
              </a:rPr>
              <a:t>Entrando desde el link de anuncio.</a:t>
            </a:r>
            <a:endParaRPr sz="700">
              <a:solidFill>
                <a:srgbClr val="9900FF"/>
              </a:solidFill>
            </a:endParaRPr>
          </a:p>
        </p:txBody>
      </p:sp>
      <p:sp>
        <p:nvSpPr>
          <p:cNvPr id="66" name="Shape 66"/>
          <p:cNvSpPr/>
          <p:nvPr/>
        </p:nvSpPr>
        <p:spPr>
          <a:xfrm rot="10800000">
            <a:off x="686700" y="2692750"/>
            <a:ext cx="1074300" cy="251700"/>
          </a:xfrm>
          <a:prstGeom prst="rect">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67" name="Shape 67"/>
          <p:cNvCxnSpPr/>
          <p:nvPr/>
        </p:nvCxnSpPr>
        <p:spPr>
          <a:xfrm>
            <a:off x="1223850" y="2944450"/>
            <a:ext cx="600" cy="63300"/>
          </a:xfrm>
          <a:prstGeom prst="straightConnector1">
            <a:avLst/>
          </a:prstGeom>
          <a:noFill/>
          <a:ln cap="flat" cmpd="sng" w="9525">
            <a:solidFill>
              <a:srgbClr val="00FF00"/>
            </a:solidFill>
            <a:prstDash val="solid"/>
            <a:round/>
            <a:headEnd len="med" w="med" type="none"/>
            <a:tailEnd len="med" w="med" type="none"/>
          </a:ln>
        </p:spPr>
      </p:cxnSp>
      <p:sp>
        <p:nvSpPr>
          <p:cNvPr id="68" name="Shape 68"/>
          <p:cNvSpPr txBox="1"/>
          <p:nvPr/>
        </p:nvSpPr>
        <p:spPr>
          <a:xfrm>
            <a:off x="672200" y="2907250"/>
            <a:ext cx="1172700" cy="137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800">
                <a:solidFill>
                  <a:srgbClr val="00FF00"/>
                </a:solidFill>
              </a:rPr>
              <a:t>Página española de STC aparece en 6to lugar. </a:t>
            </a:r>
            <a:endParaRPr sz="800">
              <a:solidFill>
                <a:srgbClr val="00FF00"/>
              </a:solidFill>
            </a:endParaRPr>
          </a:p>
        </p:txBody>
      </p:sp>
      <p:cxnSp>
        <p:nvCxnSpPr>
          <p:cNvPr id="69" name="Shape 69"/>
          <p:cNvCxnSpPr/>
          <p:nvPr/>
        </p:nvCxnSpPr>
        <p:spPr>
          <a:xfrm>
            <a:off x="1771725" y="1101800"/>
            <a:ext cx="559200" cy="3900"/>
          </a:xfrm>
          <a:prstGeom prst="straightConnector1">
            <a:avLst/>
          </a:prstGeom>
          <a:noFill/>
          <a:ln cap="flat" cmpd="sng" w="9525">
            <a:solidFill>
              <a:srgbClr val="9900FF"/>
            </a:solidFill>
            <a:prstDash val="solid"/>
            <a:round/>
            <a:headEnd len="med" w="med" type="none"/>
            <a:tailEnd len="med" w="med" type="triangle"/>
          </a:ln>
        </p:spPr>
      </p:cxnSp>
      <p:cxnSp>
        <p:nvCxnSpPr>
          <p:cNvPr id="70" name="Shape 70"/>
          <p:cNvCxnSpPr/>
          <p:nvPr/>
        </p:nvCxnSpPr>
        <p:spPr>
          <a:xfrm>
            <a:off x="1749825" y="3825100"/>
            <a:ext cx="603000" cy="0"/>
          </a:xfrm>
          <a:prstGeom prst="straightConnector1">
            <a:avLst/>
          </a:prstGeom>
          <a:noFill/>
          <a:ln cap="flat" cmpd="sng" w="9525">
            <a:solidFill>
              <a:srgbClr val="FF00FF"/>
            </a:solidFill>
            <a:prstDash val="solid"/>
            <a:round/>
            <a:headEnd len="med" w="med" type="none"/>
            <a:tailEnd len="med" w="med" type="none"/>
          </a:ln>
        </p:spPr>
      </p:cxnSp>
      <p:sp>
        <p:nvSpPr>
          <p:cNvPr id="71" name="Shape 71"/>
          <p:cNvSpPr txBox="1"/>
          <p:nvPr/>
        </p:nvSpPr>
        <p:spPr>
          <a:xfrm>
            <a:off x="746325" y="3497300"/>
            <a:ext cx="1200900" cy="341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800">
                <a:solidFill>
                  <a:srgbClr val="FF00FF"/>
                </a:solidFill>
              </a:rPr>
              <a:t>Landing page méxicana con información diversa. No es la página oficial.</a:t>
            </a:r>
            <a:endParaRPr sz="800">
              <a:solidFill>
                <a:srgbClr val="FF00FF"/>
              </a:solidFill>
            </a:endParaRPr>
          </a:p>
        </p:txBody>
      </p:sp>
      <p:sp>
        <p:nvSpPr>
          <p:cNvPr id="72" name="Shape 72"/>
          <p:cNvSpPr/>
          <p:nvPr/>
        </p:nvSpPr>
        <p:spPr>
          <a:xfrm>
            <a:off x="3012725" y="108950"/>
            <a:ext cx="484800" cy="544800"/>
          </a:xfrm>
          <a:prstGeom prst="rect">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73" name="Shape 73"/>
          <p:cNvCxnSpPr>
            <a:stCxn id="72" idx="3"/>
          </p:cNvCxnSpPr>
          <p:nvPr/>
        </p:nvCxnSpPr>
        <p:spPr>
          <a:xfrm>
            <a:off x="3497525" y="381350"/>
            <a:ext cx="640800" cy="0"/>
          </a:xfrm>
          <a:prstGeom prst="straightConnector1">
            <a:avLst/>
          </a:prstGeom>
          <a:noFill/>
          <a:ln cap="flat" cmpd="sng" w="9525">
            <a:solidFill>
              <a:srgbClr val="9900FF"/>
            </a:solidFill>
            <a:prstDash val="solid"/>
            <a:round/>
            <a:headEnd len="med" w="med" type="none"/>
            <a:tailEnd len="med" w="med" type="triangle"/>
          </a:ln>
        </p:spPr>
      </p:cxnSp>
      <p:sp>
        <p:nvSpPr>
          <p:cNvPr id="74" name="Shape 74"/>
          <p:cNvSpPr txBox="1"/>
          <p:nvPr/>
        </p:nvSpPr>
        <p:spPr>
          <a:xfrm>
            <a:off x="3521925" y="370750"/>
            <a:ext cx="640800" cy="320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800">
                <a:solidFill>
                  <a:srgbClr val="9900FF"/>
                </a:solidFill>
              </a:rPr>
              <a:t>Después de llenarlo y dar click al botón te envía acá.</a:t>
            </a:r>
            <a:endParaRPr sz="800">
              <a:solidFill>
                <a:srgbClr val="9900FF"/>
              </a:solidFill>
            </a:endParaRPr>
          </a:p>
        </p:txBody>
      </p:sp>
      <p:sp>
        <p:nvSpPr>
          <p:cNvPr id="75" name="Shape 75"/>
          <p:cNvSpPr/>
          <p:nvPr/>
        </p:nvSpPr>
        <p:spPr>
          <a:xfrm>
            <a:off x="4354875" y="163900"/>
            <a:ext cx="654600" cy="1299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76" name="Shape 76"/>
          <p:cNvCxnSpPr>
            <a:stCxn id="75" idx="2"/>
          </p:cNvCxnSpPr>
          <p:nvPr/>
        </p:nvCxnSpPr>
        <p:spPr>
          <a:xfrm>
            <a:off x="4682175" y="1463800"/>
            <a:ext cx="3300" cy="253500"/>
          </a:xfrm>
          <a:prstGeom prst="straightConnector1">
            <a:avLst/>
          </a:prstGeom>
          <a:noFill/>
          <a:ln cap="flat" cmpd="sng" w="9525">
            <a:solidFill>
              <a:srgbClr val="FF0000"/>
            </a:solidFill>
            <a:prstDash val="solid"/>
            <a:round/>
            <a:headEnd len="med" w="med" type="none"/>
            <a:tailEnd len="med" w="med" type="none"/>
          </a:ln>
        </p:spPr>
      </p:cxnSp>
      <p:sp>
        <p:nvSpPr>
          <p:cNvPr id="77" name="Shape 77"/>
          <p:cNvSpPr txBox="1"/>
          <p:nvPr/>
        </p:nvSpPr>
        <p:spPr>
          <a:xfrm>
            <a:off x="4319425" y="1630575"/>
            <a:ext cx="1153200" cy="330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800">
                <a:solidFill>
                  <a:srgbClr val="00FF00"/>
                </a:solidFill>
              </a:rPr>
              <a:t>Se amplía el formulario para solicitar los datos de pago. No valída datos correctamente.</a:t>
            </a:r>
            <a:endParaRPr sz="800">
              <a:solidFill>
                <a:srgbClr val="00FF00"/>
              </a:solidFill>
            </a:endParaRPr>
          </a:p>
        </p:txBody>
      </p:sp>
      <p:cxnSp>
        <p:nvCxnSpPr>
          <p:cNvPr id="78" name="Shape 78"/>
          <p:cNvCxnSpPr/>
          <p:nvPr/>
        </p:nvCxnSpPr>
        <p:spPr>
          <a:xfrm flipH="1" rot="10800000">
            <a:off x="4999900" y="1369600"/>
            <a:ext cx="892800" cy="6000"/>
          </a:xfrm>
          <a:prstGeom prst="straightConnector1">
            <a:avLst/>
          </a:prstGeom>
          <a:noFill/>
          <a:ln cap="flat" cmpd="sng" w="9525">
            <a:solidFill>
              <a:srgbClr val="9900FF"/>
            </a:solidFill>
            <a:prstDash val="solid"/>
            <a:round/>
            <a:headEnd len="med" w="med" type="none"/>
            <a:tailEnd len="med" w="med" type="triangle"/>
          </a:ln>
        </p:spPr>
      </p:cxnSp>
      <p:sp>
        <p:nvSpPr>
          <p:cNvPr id="79" name="Shape 79"/>
          <p:cNvSpPr/>
          <p:nvPr/>
        </p:nvSpPr>
        <p:spPr>
          <a:xfrm>
            <a:off x="4359100" y="1319700"/>
            <a:ext cx="640800" cy="130800"/>
          </a:xfrm>
          <a:prstGeom prst="rect">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 name="Shape 80"/>
          <p:cNvSpPr txBox="1"/>
          <p:nvPr/>
        </p:nvSpPr>
        <p:spPr>
          <a:xfrm>
            <a:off x="6016025" y="1384100"/>
            <a:ext cx="1053600" cy="368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800">
                <a:solidFill>
                  <a:srgbClr val="9900FF"/>
                </a:solidFill>
              </a:rPr>
              <a:t>Después de hacer click en donar, te envía a la página de agradecimiento. Esta sí se encuentra dentro del map site de la página oficial. </a:t>
            </a:r>
            <a:endParaRPr sz="800">
              <a:solidFill>
                <a:srgbClr val="9900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Shape 1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MAY</a:t>
            </a:r>
            <a:endParaRPr/>
          </a:p>
        </p:txBody>
      </p:sp>
      <p:sp>
        <p:nvSpPr>
          <p:cNvPr id="173" name="Shape 173"/>
          <p:cNvSpPr/>
          <p:nvPr/>
        </p:nvSpPr>
        <p:spPr>
          <a:xfrm>
            <a:off x="725375" y="1017725"/>
            <a:ext cx="2340900" cy="198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4" name="Shape 174"/>
          <p:cNvSpPr txBox="1"/>
          <p:nvPr/>
        </p:nvSpPr>
        <p:spPr>
          <a:xfrm>
            <a:off x="346175" y="3288875"/>
            <a:ext cx="2415300" cy="1359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t>Paso 8:Ingresar la cantidad a donar.</a:t>
            </a:r>
            <a:endParaRPr sz="1000"/>
          </a:p>
          <a:p>
            <a:pPr indent="0" lvl="0" marL="0" rtl="0">
              <a:spcBef>
                <a:spcPts val="0"/>
              </a:spcBef>
              <a:spcAft>
                <a:spcPts val="0"/>
              </a:spcAft>
              <a:buNone/>
            </a:pPr>
            <a:r>
              <a:t/>
            </a:r>
            <a:endParaRPr sz="1000"/>
          </a:p>
          <a:p>
            <a:pPr indent="0" lvl="0" marL="0" rtl="0">
              <a:spcBef>
                <a:spcPts val="0"/>
              </a:spcBef>
              <a:spcAft>
                <a:spcPts val="0"/>
              </a:spcAft>
              <a:buNone/>
            </a:pPr>
            <a:r>
              <a:rPr lang="en" sz="1000"/>
              <a:t>Experiencia: Me aparecen la opción a donar mensualmente o una </a:t>
            </a:r>
            <a:r>
              <a:rPr lang="en" sz="1000"/>
              <a:t>única</a:t>
            </a:r>
            <a:r>
              <a:rPr lang="en" sz="1000"/>
              <a:t> </a:t>
            </a:r>
            <a:r>
              <a:rPr lang="en" sz="1000"/>
              <a:t>ocasión</a:t>
            </a:r>
            <a:r>
              <a:rPr lang="en" sz="1000"/>
              <a:t>, tres cantidades </a:t>
            </a:r>
            <a:r>
              <a:rPr lang="en" sz="1000"/>
              <a:t>adicionales</a:t>
            </a:r>
            <a:r>
              <a:rPr lang="en" sz="1000"/>
              <a:t> a donar y una </a:t>
            </a:r>
            <a:r>
              <a:rPr lang="en" sz="1000"/>
              <a:t>opción</a:t>
            </a:r>
            <a:r>
              <a:rPr lang="en" sz="1000"/>
              <a:t> para ingresar otra cantidad, esta parte me parece sencilla y clara.</a:t>
            </a:r>
            <a:endParaRPr sz="1000"/>
          </a:p>
        </p:txBody>
      </p:sp>
      <p:sp>
        <p:nvSpPr>
          <p:cNvPr id="175" name="Shape 175"/>
          <p:cNvSpPr/>
          <p:nvPr/>
        </p:nvSpPr>
        <p:spPr>
          <a:xfrm>
            <a:off x="5155763" y="255450"/>
            <a:ext cx="2340900" cy="198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76" name="Shape 176"/>
          <p:cNvSpPr txBox="1"/>
          <p:nvPr/>
        </p:nvSpPr>
        <p:spPr>
          <a:xfrm>
            <a:off x="4170850" y="3589650"/>
            <a:ext cx="4731300" cy="1554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000"/>
              <a:t>Paso 9:Realizar la donación</a:t>
            </a:r>
            <a:endParaRPr sz="1000"/>
          </a:p>
          <a:p>
            <a:pPr indent="0" lvl="0" marL="0">
              <a:spcBef>
                <a:spcPts val="0"/>
              </a:spcBef>
              <a:spcAft>
                <a:spcPts val="0"/>
              </a:spcAft>
              <a:buNone/>
            </a:pPr>
            <a:r>
              <a:t/>
            </a:r>
            <a:endParaRPr sz="1000"/>
          </a:p>
          <a:p>
            <a:pPr indent="0" lvl="0" marL="0" rtl="0">
              <a:spcBef>
                <a:spcPts val="0"/>
              </a:spcBef>
              <a:spcAft>
                <a:spcPts val="0"/>
              </a:spcAft>
              <a:buNone/>
            </a:pPr>
            <a:r>
              <a:rPr lang="en" sz="1000"/>
              <a:t>Experiencia: </a:t>
            </a:r>
            <a:r>
              <a:rPr lang="en" sz="1000"/>
              <a:t>Aquí</a:t>
            </a:r>
            <a:r>
              <a:rPr lang="en" sz="1000"/>
              <a:t> se ha perdido todo esfuerzo, ya me siento un tanto agobiada de tener que estar haciendo tanta </a:t>
            </a:r>
            <a:r>
              <a:rPr lang="en" sz="1000"/>
              <a:t>búsqueda</a:t>
            </a:r>
            <a:r>
              <a:rPr lang="en" sz="1000"/>
              <a:t> para hacer mi donación, al por fin hacer click en donar, primero me sale todo un formulario que de entrada me hace sentir agobiada de llenar, tengo que leer de </a:t>
            </a:r>
            <a:r>
              <a:rPr lang="en" sz="1000"/>
              <a:t>qué</a:t>
            </a:r>
            <a:r>
              <a:rPr lang="en" sz="1000"/>
              <a:t> se trata y darme en cuenta que es para factura, y al final cuando ingrese mis datos de tarjeta, me aparecia un mensaje de tarjeta invalida, lo intente tres veces y salia lo mismo me </a:t>
            </a:r>
            <a:r>
              <a:rPr lang="en" sz="1000"/>
              <a:t>frustré,</a:t>
            </a:r>
            <a:r>
              <a:rPr lang="en" sz="1000"/>
              <a:t> me enoje y me </a:t>
            </a:r>
            <a:r>
              <a:rPr lang="en" sz="1000"/>
              <a:t>salí</a:t>
            </a:r>
            <a:r>
              <a:rPr lang="en" sz="1000"/>
              <a:t>.</a:t>
            </a:r>
            <a:endParaRPr sz="1000"/>
          </a:p>
        </p:txBody>
      </p:sp>
      <p:pic>
        <p:nvPicPr>
          <p:cNvPr id="177" name="Shape 177"/>
          <p:cNvPicPr preferRelativeResize="0"/>
          <p:nvPr/>
        </p:nvPicPr>
        <p:blipFill>
          <a:blip r:embed="rId3">
            <a:alphaModFix/>
          </a:blip>
          <a:stretch>
            <a:fillRect/>
          </a:stretch>
        </p:blipFill>
        <p:spPr>
          <a:xfrm>
            <a:off x="774788" y="1071800"/>
            <a:ext cx="2242075" cy="1874250"/>
          </a:xfrm>
          <a:prstGeom prst="rect">
            <a:avLst/>
          </a:prstGeom>
          <a:noFill/>
          <a:ln>
            <a:noFill/>
          </a:ln>
        </p:spPr>
      </p:pic>
      <p:sp>
        <p:nvSpPr>
          <p:cNvPr id="178" name="Shape 178"/>
          <p:cNvSpPr/>
          <p:nvPr/>
        </p:nvSpPr>
        <p:spPr>
          <a:xfrm>
            <a:off x="2577788" y="1541050"/>
            <a:ext cx="2340900" cy="198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79" name="Shape 179"/>
          <p:cNvPicPr preferRelativeResize="0"/>
          <p:nvPr/>
        </p:nvPicPr>
        <p:blipFill>
          <a:blip r:embed="rId4">
            <a:alphaModFix/>
          </a:blip>
          <a:stretch>
            <a:fillRect/>
          </a:stretch>
        </p:blipFill>
        <p:spPr>
          <a:xfrm>
            <a:off x="2627200" y="1608638"/>
            <a:ext cx="2242100" cy="1847201"/>
          </a:xfrm>
          <a:prstGeom prst="rect">
            <a:avLst/>
          </a:prstGeom>
          <a:noFill/>
          <a:ln>
            <a:noFill/>
          </a:ln>
        </p:spPr>
      </p:pic>
      <p:pic>
        <p:nvPicPr>
          <p:cNvPr id="180" name="Shape 180"/>
          <p:cNvPicPr preferRelativeResize="0"/>
          <p:nvPr/>
        </p:nvPicPr>
        <p:blipFill>
          <a:blip r:embed="rId5">
            <a:alphaModFix/>
          </a:blip>
          <a:stretch>
            <a:fillRect/>
          </a:stretch>
        </p:blipFill>
        <p:spPr>
          <a:xfrm>
            <a:off x="5248563" y="357088"/>
            <a:ext cx="2155277" cy="1779125"/>
          </a:xfrm>
          <a:prstGeom prst="rect">
            <a:avLst/>
          </a:prstGeom>
          <a:noFill/>
          <a:ln>
            <a:noFill/>
          </a:ln>
        </p:spPr>
      </p:pic>
      <p:sp>
        <p:nvSpPr>
          <p:cNvPr id="181" name="Shape 181"/>
          <p:cNvSpPr/>
          <p:nvPr/>
        </p:nvSpPr>
        <p:spPr>
          <a:xfrm>
            <a:off x="6627238" y="1374300"/>
            <a:ext cx="2340900" cy="198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pic>
        <p:nvPicPr>
          <p:cNvPr id="182" name="Shape 182"/>
          <p:cNvPicPr preferRelativeResize="0"/>
          <p:nvPr/>
        </p:nvPicPr>
        <p:blipFill>
          <a:blip r:embed="rId6">
            <a:alphaModFix/>
          </a:blip>
          <a:stretch>
            <a:fillRect/>
          </a:stretch>
        </p:blipFill>
        <p:spPr>
          <a:xfrm>
            <a:off x="6693150" y="1409150"/>
            <a:ext cx="2209076" cy="1912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pic>
        <p:nvPicPr>
          <p:cNvPr id="187" name="Shape 187"/>
          <p:cNvPicPr preferRelativeResize="0"/>
          <p:nvPr/>
        </p:nvPicPr>
        <p:blipFill>
          <a:blip r:embed="rId3">
            <a:alphaModFix/>
          </a:blip>
          <a:stretch>
            <a:fillRect/>
          </a:stretch>
        </p:blipFill>
        <p:spPr>
          <a:xfrm>
            <a:off x="152400" y="152400"/>
            <a:ext cx="1133927" cy="4838697"/>
          </a:xfrm>
          <a:prstGeom prst="rect">
            <a:avLst/>
          </a:prstGeom>
          <a:noFill/>
          <a:ln>
            <a:noFill/>
          </a:ln>
        </p:spPr>
      </p:pic>
      <p:pic>
        <p:nvPicPr>
          <p:cNvPr id="188" name="Shape 188"/>
          <p:cNvPicPr preferRelativeResize="0"/>
          <p:nvPr/>
        </p:nvPicPr>
        <p:blipFill>
          <a:blip r:embed="rId4">
            <a:alphaModFix/>
          </a:blip>
          <a:stretch>
            <a:fillRect/>
          </a:stretch>
        </p:blipFill>
        <p:spPr>
          <a:xfrm>
            <a:off x="1438727" y="152400"/>
            <a:ext cx="1674183" cy="4838708"/>
          </a:xfrm>
          <a:prstGeom prst="rect">
            <a:avLst/>
          </a:prstGeom>
          <a:noFill/>
          <a:ln>
            <a:noFill/>
          </a:ln>
        </p:spPr>
      </p:pic>
      <p:pic>
        <p:nvPicPr>
          <p:cNvPr id="189" name="Shape 189"/>
          <p:cNvPicPr preferRelativeResize="0"/>
          <p:nvPr/>
        </p:nvPicPr>
        <p:blipFill>
          <a:blip r:embed="rId5">
            <a:alphaModFix/>
          </a:blip>
          <a:stretch>
            <a:fillRect/>
          </a:stretch>
        </p:blipFill>
        <p:spPr>
          <a:xfrm>
            <a:off x="3265310" y="152400"/>
            <a:ext cx="1576733" cy="4838700"/>
          </a:xfrm>
          <a:prstGeom prst="rect">
            <a:avLst/>
          </a:prstGeom>
          <a:noFill/>
          <a:ln>
            <a:noFill/>
          </a:ln>
        </p:spPr>
      </p:pic>
      <p:pic>
        <p:nvPicPr>
          <p:cNvPr id="190" name="Shape 190"/>
          <p:cNvPicPr preferRelativeResize="0"/>
          <p:nvPr/>
        </p:nvPicPr>
        <p:blipFill>
          <a:blip r:embed="rId6">
            <a:alphaModFix/>
          </a:blip>
          <a:stretch>
            <a:fillRect/>
          </a:stretch>
        </p:blipFill>
        <p:spPr>
          <a:xfrm>
            <a:off x="4994443" y="152400"/>
            <a:ext cx="3997155" cy="3777692"/>
          </a:xfrm>
          <a:prstGeom prst="rect">
            <a:avLst/>
          </a:prstGeom>
          <a:noFill/>
          <a:ln>
            <a:noFill/>
          </a:ln>
        </p:spPr>
      </p:pic>
      <p:sp>
        <p:nvSpPr>
          <p:cNvPr id="191" name="Shape 191"/>
          <p:cNvSpPr txBox="1"/>
          <p:nvPr/>
        </p:nvSpPr>
        <p:spPr>
          <a:xfrm>
            <a:off x="5620725" y="4348125"/>
            <a:ext cx="3088800" cy="450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JOURNEY MAP - DENI</a:t>
            </a:r>
            <a:endParaRPr b="1"/>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Shape 196"/>
          <p:cNvSpPr/>
          <p:nvPr/>
        </p:nvSpPr>
        <p:spPr>
          <a:xfrm>
            <a:off x="82400" y="0"/>
            <a:ext cx="2274600" cy="6237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BUSCAR</a:t>
            </a:r>
            <a:endParaRPr/>
          </a:p>
        </p:txBody>
      </p:sp>
      <p:sp>
        <p:nvSpPr>
          <p:cNvPr id="197" name="Shape 197"/>
          <p:cNvSpPr/>
          <p:nvPr/>
        </p:nvSpPr>
        <p:spPr>
          <a:xfrm>
            <a:off x="82400" y="735525"/>
            <a:ext cx="1950900" cy="14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spcBef>
                <a:spcPts val="0"/>
              </a:spcBef>
              <a:spcAft>
                <a:spcPts val="0"/>
              </a:spcAft>
              <a:buSzPts val="1400"/>
              <a:buChar char="-"/>
            </a:pPr>
            <a:r>
              <a:rPr lang="en"/>
              <a:t>Usa Google para buscar usando las palabras “Donar niños”</a:t>
            </a:r>
            <a:endParaRPr/>
          </a:p>
        </p:txBody>
      </p:sp>
      <p:sp>
        <p:nvSpPr>
          <p:cNvPr id="198" name="Shape 198"/>
          <p:cNvSpPr/>
          <p:nvPr/>
        </p:nvSpPr>
        <p:spPr>
          <a:xfrm>
            <a:off x="2140701" y="735525"/>
            <a:ext cx="2196000" cy="14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-Modal invitando a donar</a:t>
            </a:r>
            <a:endParaRPr/>
          </a:p>
          <a:p>
            <a:pPr indent="0" lvl="0" marL="0" rtl="0">
              <a:spcBef>
                <a:spcPts val="0"/>
              </a:spcBef>
              <a:spcAft>
                <a:spcPts val="0"/>
              </a:spcAft>
              <a:buNone/>
            </a:pPr>
            <a:r>
              <a:rPr lang="en"/>
              <a:t>-Video Informativo</a:t>
            </a:r>
            <a:endParaRPr/>
          </a:p>
          <a:p>
            <a:pPr indent="0" lvl="0" marL="0" rtl="0">
              <a:spcBef>
                <a:spcPts val="0"/>
              </a:spcBef>
              <a:spcAft>
                <a:spcPts val="0"/>
              </a:spcAft>
              <a:buNone/>
            </a:pPr>
            <a:r>
              <a:rPr lang="en"/>
              <a:t>-Información</a:t>
            </a:r>
            <a:endParaRPr/>
          </a:p>
        </p:txBody>
      </p:sp>
      <p:sp>
        <p:nvSpPr>
          <p:cNvPr id="199" name="Shape 199"/>
          <p:cNvSpPr/>
          <p:nvPr/>
        </p:nvSpPr>
        <p:spPr>
          <a:xfrm>
            <a:off x="6777900" y="735525"/>
            <a:ext cx="2196000" cy="14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El área de formulario se expande</a:t>
            </a:r>
            <a:endParaRPr/>
          </a:p>
        </p:txBody>
      </p:sp>
      <p:sp>
        <p:nvSpPr>
          <p:cNvPr id="200" name="Shape 200"/>
          <p:cNvSpPr/>
          <p:nvPr/>
        </p:nvSpPr>
        <p:spPr>
          <a:xfrm>
            <a:off x="4444000" y="735525"/>
            <a:ext cx="2143500" cy="14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Hasta abajo de la página hay un video</a:t>
            </a:r>
            <a:endParaRPr/>
          </a:p>
        </p:txBody>
      </p:sp>
      <p:sp>
        <p:nvSpPr>
          <p:cNvPr id="201" name="Shape 201"/>
          <p:cNvSpPr/>
          <p:nvPr/>
        </p:nvSpPr>
        <p:spPr>
          <a:xfrm>
            <a:off x="2140700" y="0"/>
            <a:ext cx="2535900" cy="6237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ENTRANDO</a:t>
            </a:r>
            <a:endParaRPr/>
          </a:p>
        </p:txBody>
      </p:sp>
      <p:sp>
        <p:nvSpPr>
          <p:cNvPr id="202" name="Shape 202"/>
          <p:cNvSpPr/>
          <p:nvPr/>
        </p:nvSpPr>
        <p:spPr>
          <a:xfrm>
            <a:off x="4474950" y="0"/>
            <a:ext cx="2307000" cy="6237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VIDEO</a:t>
            </a:r>
            <a:endParaRPr/>
          </a:p>
        </p:txBody>
      </p:sp>
      <p:sp>
        <p:nvSpPr>
          <p:cNvPr id="203" name="Shape 203"/>
          <p:cNvSpPr/>
          <p:nvPr/>
        </p:nvSpPr>
        <p:spPr>
          <a:xfrm>
            <a:off x="6559200" y="0"/>
            <a:ext cx="2535900" cy="6237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FORMULARIO</a:t>
            </a:r>
            <a:endParaRPr/>
          </a:p>
        </p:txBody>
      </p:sp>
      <p:sp>
        <p:nvSpPr>
          <p:cNvPr id="204" name="Shape 204"/>
          <p:cNvSpPr/>
          <p:nvPr/>
        </p:nvSpPr>
        <p:spPr>
          <a:xfrm>
            <a:off x="82400" y="3754575"/>
            <a:ext cx="2058300" cy="10476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“¿Dónde está? </a:t>
            </a:r>
            <a:endParaRPr/>
          </a:p>
          <a:p>
            <a:pPr indent="0" lvl="0" marL="0" rtl="0">
              <a:spcBef>
                <a:spcPts val="0"/>
              </a:spcBef>
              <a:spcAft>
                <a:spcPts val="0"/>
              </a:spcAft>
              <a:buNone/>
            </a:pPr>
            <a:r>
              <a:rPr lang="en"/>
              <a:t>No la encuentro”</a:t>
            </a:r>
            <a:endParaRPr/>
          </a:p>
        </p:txBody>
      </p:sp>
      <p:sp>
        <p:nvSpPr>
          <p:cNvPr id="205" name="Shape 205"/>
          <p:cNvSpPr/>
          <p:nvPr/>
        </p:nvSpPr>
        <p:spPr>
          <a:xfrm>
            <a:off x="2242375" y="3754575"/>
            <a:ext cx="2143500" cy="10476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“Demasiada información, yo sólo quiero donar”</a:t>
            </a:r>
            <a:endParaRPr/>
          </a:p>
        </p:txBody>
      </p:sp>
      <p:sp>
        <p:nvSpPr>
          <p:cNvPr id="206" name="Shape 206"/>
          <p:cNvSpPr/>
          <p:nvPr/>
        </p:nvSpPr>
        <p:spPr>
          <a:xfrm>
            <a:off x="4487575" y="3754575"/>
            <a:ext cx="2143500" cy="10476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a:t>
            </a:r>
            <a:r>
              <a:rPr lang="en" sz="1100"/>
              <a:t>¿Cómo le hacen para sacar a las niñas de los entornos de violencia?¿Tienen refugios?¿Qué pasa con las madres, con los padres?”</a:t>
            </a:r>
            <a:endParaRPr sz="1100"/>
          </a:p>
        </p:txBody>
      </p:sp>
      <p:sp>
        <p:nvSpPr>
          <p:cNvPr id="207" name="Shape 207"/>
          <p:cNvSpPr/>
          <p:nvPr/>
        </p:nvSpPr>
        <p:spPr>
          <a:xfrm>
            <a:off x="6781950" y="3754575"/>
            <a:ext cx="2196000" cy="10476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“OK ¡Donemos!”</a:t>
            </a:r>
            <a:endParaRPr/>
          </a:p>
        </p:txBody>
      </p:sp>
      <p:sp>
        <p:nvSpPr>
          <p:cNvPr id="208" name="Shape 208"/>
          <p:cNvSpPr/>
          <p:nvPr/>
        </p:nvSpPr>
        <p:spPr>
          <a:xfrm>
            <a:off x="145825" y="2346400"/>
            <a:ext cx="1887600" cy="12855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rPr lang="en">
                <a:solidFill>
                  <a:schemeClr val="dk1"/>
                </a:solidFill>
              </a:rPr>
              <a:t>En google las primeras opciones con las palabras “Donar niños” no son STC.</a:t>
            </a:r>
            <a:endParaRPr/>
          </a:p>
        </p:txBody>
      </p:sp>
      <p:sp>
        <p:nvSpPr>
          <p:cNvPr id="209" name="Shape 209"/>
          <p:cNvSpPr/>
          <p:nvPr/>
        </p:nvSpPr>
        <p:spPr>
          <a:xfrm>
            <a:off x="6777900" y="2326200"/>
            <a:ext cx="2196000" cy="12855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La usuaria no se da cuenta que hay información abajo del formulario.</a:t>
            </a:r>
            <a:endParaRPr/>
          </a:p>
        </p:txBody>
      </p:sp>
      <p:sp>
        <p:nvSpPr>
          <p:cNvPr id="210" name="Shape 210"/>
          <p:cNvSpPr/>
          <p:nvPr/>
        </p:nvSpPr>
        <p:spPr>
          <a:xfrm>
            <a:off x="4444000" y="2326200"/>
            <a:ext cx="2196000" cy="12855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La usuaria mira el video completo.</a:t>
            </a:r>
            <a:endParaRPr/>
          </a:p>
        </p:txBody>
      </p:sp>
      <p:sp>
        <p:nvSpPr>
          <p:cNvPr id="211" name="Shape 211"/>
          <p:cNvSpPr/>
          <p:nvPr/>
        </p:nvSpPr>
        <p:spPr>
          <a:xfrm>
            <a:off x="2140713" y="2336250"/>
            <a:ext cx="2196000" cy="12654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La usuaria no lee toda la información, sólo encabezados hasta la mitad de la página.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Shape 216"/>
          <p:cNvSpPr/>
          <p:nvPr/>
        </p:nvSpPr>
        <p:spPr>
          <a:xfrm>
            <a:off x="82400" y="0"/>
            <a:ext cx="2274600" cy="6237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INGRESANDO INFORMACIÓN</a:t>
            </a:r>
            <a:endParaRPr/>
          </a:p>
        </p:txBody>
      </p:sp>
      <p:sp>
        <p:nvSpPr>
          <p:cNvPr id="217" name="Shape 217"/>
          <p:cNvSpPr/>
          <p:nvPr/>
        </p:nvSpPr>
        <p:spPr>
          <a:xfrm>
            <a:off x="82400" y="735525"/>
            <a:ext cx="1950900" cy="14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Datos personales</a:t>
            </a:r>
            <a:endParaRPr/>
          </a:p>
        </p:txBody>
      </p:sp>
      <p:sp>
        <p:nvSpPr>
          <p:cNvPr id="218" name="Shape 218"/>
          <p:cNvSpPr/>
          <p:nvPr/>
        </p:nvSpPr>
        <p:spPr>
          <a:xfrm>
            <a:off x="2140701" y="735525"/>
            <a:ext cx="2196000" cy="14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Datos bancarios</a:t>
            </a:r>
            <a:endParaRPr/>
          </a:p>
        </p:txBody>
      </p:sp>
      <p:sp>
        <p:nvSpPr>
          <p:cNvPr id="219" name="Shape 219"/>
          <p:cNvSpPr/>
          <p:nvPr/>
        </p:nvSpPr>
        <p:spPr>
          <a:xfrm>
            <a:off x="6777900" y="735525"/>
            <a:ext cx="2196000" cy="14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solidFill>
                  <a:schemeClr val="dk1"/>
                </a:solidFill>
              </a:rPr>
              <a:t>Botón “DONAR AHORA”</a:t>
            </a:r>
            <a:endParaRPr/>
          </a:p>
        </p:txBody>
      </p:sp>
      <p:sp>
        <p:nvSpPr>
          <p:cNvPr id="220" name="Shape 220"/>
          <p:cNvSpPr/>
          <p:nvPr/>
        </p:nvSpPr>
        <p:spPr>
          <a:xfrm>
            <a:off x="4444000" y="735525"/>
            <a:ext cx="2143500" cy="14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Opciones para donar 200, 300 y 500 </a:t>
            </a:r>
            <a:endParaRPr/>
          </a:p>
        </p:txBody>
      </p:sp>
      <p:sp>
        <p:nvSpPr>
          <p:cNvPr id="221" name="Shape 221"/>
          <p:cNvSpPr/>
          <p:nvPr/>
        </p:nvSpPr>
        <p:spPr>
          <a:xfrm>
            <a:off x="2140700" y="0"/>
            <a:ext cx="2535900" cy="6237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INGRESANDO DATOS DE CUENTA</a:t>
            </a:r>
            <a:endParaRPr/>
          </a:p>
        </p:txBody>
      </p:sp>
      <p:sp>
        <p:nvSpPr>
          <p:cNvPr id="222" name="Shape 222"/>
          <p:cNvSpPr/>
          <p:nvPr/>
        </p:nvSpPr>
        <p:spPr>
          <a:xfrm>
            <a:off x="4474950" y="0"/>
            <a:ext cx="2307000" cy="6237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ELIGIENDO MONTO</a:t>
            </a:r>
            <a:endParaRPr/>
          </a:p>
        </p:txBody>
      </p:sp>
      <p:sp>
        <p:nvSpPr>
          <p:cNvPr id="223" name="Shape 223"/>
          <p:cNvSpPr/>
          <p:nvPr/>
        </p:nvSpPr>
        <p:spPr>
          <a:xfrm>
            <a:off x="6559200" y="0"/>
            <a:ext cx="2535900" cy="6237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ENTER</a:t>
            </a:r>
            <a:endParaRPr/>
          </a:p>
        </p:txBody>
      </p:sp>
      <p:sp>
        <p:nvSpPr>
          <p:cNvPr id="224" name="Shape 224"/>
          <p:cNvSpPr/>
          <p:nvPr/>
        </p:nvSpPr>
        <p:spPr>
          <a:xfrm>
            <a:off x="82400" y="3754575"/>
            <a:ext cx="2058300" cy="10476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Clr>
                <a:schemeClr val="dk1"/>
              </a:buClr>
              <a:buSzPts val="1100"/>
              <a:buFont typeface="Arial"/>
              <a:buNone/>
            </a:pPr>
            <a:r>
              <a:t/>
            </a:r>
            <a:endParaRPr>
              <a:solidFill>
                <a:schemeClr val="dk1"/>
              </a:solidFill>
            </a:endParaRPr>
          </a:p>
          <a:p>
            <a:pPr indent="0" lvl="0" marL="0" rtl="0">
              <a:spcBef>
                <a:spcPts val="0"/>
              </a:spcBef>
              <a:spcAft>
                <a:spcPts val="0"/>
              </a:spcAft>
              <a:buNone/>
            </a:pPr>
            <a:r>
              <a:rPr lang="en"/>
              <a:t>“Ash, qué flojera llenar formularios… en fin...”</a:t>
            </a:r>
            <a:endParaRPr/>
          </a:p>
        </p:txBody>
      </p:sp>
      <p:sp>
        <p:nvSpPr>
          <p:cNvPr id="225" name="Shape 225"/>
          <p:cNvSpPr/>
          <p:nvPr/>
        </p:nvSpPr>
        <p:spPr>
          <a:xfrm>
            <a:off x="2242375" y="3754575"/>
            <a:ext cx="2143500" cy="10476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1200">
                <a:solidFill>
                  <a:schemeClr val="dk1"/>
                </a:solidFill>
              </a:rPr>
              <a:t>“Qué estrés cada vez que tengo que hacer transacciones por internet, lo bueno es que tengo mi antivirus con Money Safe.”</a:t>
            </a:r>
            <a:endParaRPr sz="1200"/>
          </a:p>
        </p:txBody>
      </p:sp>
      <p:sp>
        <p:nvSpPr>
          <p:cNvPr id="226" name="Shape 226"/>
          <p:cNvSpPr/>
          <p:nvPr/>
        </p:nvSpPr>
        <p:spPr>
          <a:xfrm>
            <a:off x="4487575" y="3754575"/>
            <a:ext cx="2143500" cy="10476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“¿Es lo mínimo? En Greenpeace podía donar desde 50 pesos, eso era más amigable.”</a:t>
            </a:r>
            <a:endParaRPr/>
          </a:p>
        </p:txBody>
      </p:sp>
      <p:sp>
        <p:nvSpPr>
          <p:cNvPr id="227" name="Shape 227"/>
          <p:cNvSpPr/>
          <p:nvPr/>
        </p:nvSpPr>
        <p:spPr>
          <a:xfrm>
            <a:off x="6781950" y="3754575"/>
            <a:ext cx="2196000" cy="10476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solidFill>
                  <a:schemeClr val="dk1"/>
                </a:solidFill>
              </a:rPr>
              <a:t>“Que raro… ¿Por qué no me sale la protección de mi antivirus?”</a:t>
            </a:r>
            <a:endParaRPr>
              <a:solidFill>
                <a:schemeClr val="dk1"/>
              </a:solidFill>
            </a:endParaRPr>
          </a:p>
        </p:txBody>
      </p:sp>
      <p:sp>
        <p:nvSpPr>
          <p:cNvPr id="228" name="Shape 228"/>
          <p:cNvSpPr/>
          <p:nvPr/>
        </p:nvSpPr>
        <p:spPr>
          <a:xfrm>
            <a:off x="114050" y="2326200"/>
            <a:ext cx="1887600" cy="12855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rPr lang="en"/>
              <a:t>La usuaria ingresa sus datos personales</a:t>
            </a:r>
            <a:endParaRPr/>
          </a:p>
        </p:txBody>
      </p:sp>
      <p:sp>
        <p:nvSpPr>
          <p:cNvPr id="229" name="Shape 229"/>
          <p:cNvSpPr/>
          <p:nvPr/>
        </p:nvSpPr>
        <p:spPr>
          <a:xfrm>
            <a:off x="6777900" y="2326200"/>
            <a:ext cx="2196000" cy="12855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solidFill>
                  <a:schemeClr val="dk1"/>
                </a:solidFill>
              </a:rPr>
              <a:t>La usuaria da click al botón</a:t>
            </a:r>
            <a:endParaRPr>
              <a:solidFill>
                <a:schemeClr val="dk1"/>
              </a:solidFill>
            </a:endParaRPr>
          </a:p>
        </p:txBody>
      </p:sp>
      <p:sp>
        <p:nvSpPr>
          <p:cNvPr id="230" name="Shape 230"/>
          <p:cNvSpPr/>
          <p:nvPr/>
        </p:nvSpPr>
        <p:spPr>
          <a:xfrm>
            <a:off x="4444000" y="2326200"/>
            <a:ext cx="2196000" cy="12855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La usuaria elige donar 200</a:t>
            </a:r>
            <a:endParaRPr/>
          </a:p>
        </p:txBody>
      </p:sp>
      <p:sp>
        <p:nvSpPr>
          <p:cNvPr id="231" name="Shape 231"/>
          <p:cNvSpPr/>
          <p:nvPr/>
        </p:nvSpPr>
        <p:spPr>
          <a:xfrm>
            <a:off x="2140713" y="2336250"/>
            <a:ext cx="2196000" cy="12654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La usuaria ingresa sus datos de cuenta</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Shape 236"/>
          <p:cNvSpPr/>
          <p:nvPr/>
        </p:nvSpPr>
        <p:spPr>
          <a:xfrm>
            <a:off x="82400" y="0"/>
            <a:ext cx="2274600" cy="6237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AGRADECIMIENTO</a:t>
            </a:r>
            <a:endParaRPr/>
          </a:p>
        </p:txBody>
      </p:sp>
      <p:sp>
        <p:nvSpPr>
          <p:cNvPr id="237" name="Shape 237"/>
          <p:cNvSpPr/>
          <p:nvPr/>
        </p:nvSpPr>
        <p:spPr>
          <a:xfrm>
            <a:off x="82400" y="735525"/>
            <a:ext cx="1950900" cy="14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solidFill>
                  <a:schemeClr val="dk1"/>
                </a:solidFill>
              </a:rPr>
              <a:t>Vista con el mensaje “GRACIAS POR SUMARTE COMO DEFENSOR EN STC” </a:t>
            </a:r>
            <a:endParaRPr>
              <a:solidFill>
                <a:schemeClr val="dk1"/>
              </a:solidFill>
            </a:endParaRPr>
          </a:p>
          <a:p>
            <a:pPr indent="0" lvl="0" marL="0" rtl="0">
              <a:spcBef>
                <a:spcPts val="0"/>
              </a:spcBef>
              <a:spcAft>
                <a:spcPts val="0"/>
              </a:spcAft>
              <a:buNone/>
            </a:pPr>
            <a:r>
              <a:t/>
            </a:r>
            <a:endParaRPr/>
          </a:p>
        </p:txBody>
      </p:sp>
      <p:sp>
        <p:nvSpPr>
          <p:cNvPr id="238" name="Shape 238"/>
          <p:cNvSpPr/>
          <p:nvPr/>
        </p:nvSpPr>
        <p:spPr>
          <a:xfrm>
            <a:off x="2140701" y="735525"/>
            <a:ext cx="2196000" cy="14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Intenta regresar a las vistas anteriores</a:t>
            </a:r>
            <a:endParaRPr/>
          </a:p>
        </p:txBody>
      </p:sp>
      <p:sp>
        <p:nvSpPr>
          <p:cNvPr id="239" name="Shape 239"/>
          <p:cNvSpPr/>
          <p:nvPr/>
        </p:nvSpPr>
        <p:spPr>
          <a:xfrm>
            <a:off x="6777900" y="735525"/>
            <a:ext cx="2196000" cy="14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No hay un número visible para cancelaciones en esa landing page</a:t>
            </a:r>
            <a:endParaRPr/>
          </a:p>
        </p:txBody>
      </p:sp>
      <p:sp>
        <p:nvSpPr>
          <p:cNvPr id="240" name="Shape 240"/>
          <p:cNvSpPr/>
          <p:nvPr/>
        </p:nvSpPr>
        <p:spPr>
          <a:xfrm>
            <a:off x="4444000" y="735525"/>
            <a:ext cx="2143500" cy="14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Pregunta a sus compañeras por sus experiencias</a:t>
            </a:r>
            <a:endParaRPr/>
          </a:p>
        </p:txBody>
      </p:sp>
      <p:sp>
        <p:nvSpPr>
          <p:cNvPr id="241" name="Shape 241"/>
          <p:cNvSpPr/>
          <p:nvPr/>
        </p:nvSpPr>
        <p:spPr>
          <a:xfrm>
            <a:off x="2140700" y="0"/>
            <a:ext cx="2535900" cy="6237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RECAPITULA</a:t>
            </a:r>
            <a:endParaRPr/>
          </a:p>
        </p:txBody>
      </p:sp>
      <p:sp>
        <p:nvSpPr>
          <p:cNvPr id="242" name="Shape 242"/>
          <p:cNvSpPr/>
          <p:nvPr/>
        </p:nvSpPr>
        <p:spPr>
          <a:xfrm>
            <a:off x="4474950" y="0"/>
            <a:ext cx="2307000" cy="6237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PREGUNTA</a:t>
            </a:r>
            <a:endParaRPr/>
          </a:p>
        </p:txBody>
      </p:sp>
      <p:sp>
        <p:nvSpPr>
          <p:cNvPr id="243" name="Shape 243"/>
          <p:cNvSpPr/>
          <p:nvPr/>
        </p:nvSpPr>
        <p:spPr>
          <a:xfrm>
            <a:off x="6559200" y="0"/>
            <a:ext cx="2535900" cy="6237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INTENTA CANCELAR SU DONATIVO</a:t>
            </a:r>
            <a:endParaRPr/>
          </a:p>
        </p:txBody>
      </p:sp>
      <p:sp>
        <p:nvSpPr>
          <p:cNvPr id="244" name="Shape 244"/>
          <p:cNvSpPr/>
          <p:nvPr/>
        </p:nvSpPr>
        <p:spPr>
          <a:xfrm>
            <a:off x="82400" y="3754575"/>
            <a:ext cx="2058300" cy="10476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solidFill>
                  <a:schemeClr val="dk1"/>
                </a:solidFill>
              </a:rPr>
              <a:t>“¡¿Cómo?!¿¿¿ Esto fue todo???¿¿¿ Y  mi antivirus???”</a:t>
            </a:r>
            <a:endParaRPr>
              <a:solidFill>
                <a:schemeClr val="dk1"/>
              </a:solidFill>
            </a:endParaRPr>
          </a:p>
        </p:txBody>
      </p:sp>
      <p:sp>
        <p:nvSpPr>
          <p:cNvPr id="245" name="Shape 245"/>
          <p:cNvSpPr/>
          <p:nvPr/>
        </p:nvSpPr>
        <p:spPr>
          <a:xfrm>
            <a:off x="2242375" y="3754575"/>
            <a:ext cx="2143500" cy="10476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“¿En qué momento esto sucedió?¿¿¿Habrá sido fishing???”</a:t>
            </a:r>
            <a:endParaRPr/>
          </a:p>
        </p:txBody>
      </p:sp>
      <p:sp>
        <p:nvSpPr>
          <p:cNvPr id="246" name="Shape 246"/>
          <p:cNvSpPr/>
          <p:nvPr/>
        </p:nvSpPr>
        <p:spPr>
          <a:xfrm>
            <a:off x="4487575" y="3754575"/>
            <a:ext cx="2143500" cy="10476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“¡¡¡Diablos!!! ¡Seguro ya me robaron!</a:t>
            </a:r>
            <a:endParaRPr/>
          </a:p>
        </p:txBody>
      </p:sp>
      <p:sp>
        <p:nvSpPr>
          <p:cNvPr id="247" name="Shape 247"/>
          <p:cNvSpPr/>
          <p:nvPr/>
        </p:nvSpPr>
        <p:spPr>
          <a:xfrm>
            <a:off x="6781950" y="3754575"/>
            <a:ext cx="2196000" cy="10476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200"/>
              <a:t>“¡Qué horror! Ahora sigue todo el numerito con el banco… ¿Cuánto dinero tenía? ¡Qué angustia! Espero que no me roben…”</a:t>
            </a:r>
            <a:endParaRPr sz="1200"/>
          </a:p>
        </p:txBody>
      </p:sp>
      <p:sp>
        <p:nvSpPr>
          <p:cNvPr id="248" name="Shape 248"/>
          <p:cNvSpPr/>
          <p:nvPr/>
        </p:nvSpPr>
        <p:spPr>
          <a:xfrm>
            <a:off x="145825" y="2346400"/>
            <a:ext cx="1887600" cy="12855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chemeClr val="dk1"/>
              </a:solidFill>
            </a:endParaRPr>
          </a:p>
          <a:p>
            <a:pPr indent="0" lvl="0" marL="0" rtl="0">
              <a:spcBef>
                <a:spcPts val="0"/>
              </a:spcBef>
              <a:spcAft>
                <a:spcPts val="0"/>
              </a:spcAft>
              <a:buClr>
                <a:schemeClr val="dk1"/>
              </a:buClr>
              <a:buSzPts val="1100"/>
              <a:buFont typeface="Arial"/>
              <a:buNone/>
            </a:pPr>
            <a:r>
              <a:rPr lang="en">
                <a:solidFill>
                  <a:schemeClr val="dk1"/>
                </a:solidFill>
              </a:rPr>
              <a:t>Concluye el proceso de donación</a:t>
            </a:r>
            <a:endParaRPr/>
          </a:p>
        </p:txBody>
      </p:sp>
      <p:sp>
        <p:nvSpPr>
          <p:cNvPr id="249" name="Shape 249"/>
          <p:cNvSpPr/>
          <p:nvPr/>
        </p:nvSpPr>
        <p:spPr>
          <a:xfrm>
            <a:off x="6777900" y="2326200"/>
            <a:ext cx="2196000" cy="12855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200"/>
              <a:t>La usuaria busca el número de su banco para cancelar su donativo y reportar que probablemente ingresó sus datos en un sitio falso.</a:t>
            </a:r>
            <a:endParaRPr sz="1200"/>
          </a:p>
        </p:txBody>
      </p:sp>
      <p:sp>
        <p:nvSpPr>
          <p:cNvPr id="250" name="Shape 250"/>
          <p:cNvSpPr/>
          <p:nvPr/>
        </p:nvSpPr>
        <p:spPr>
          <a:xfrm>
            <a:off x="4444000" y="2326200"/>
            <a:ext cx="2196000" cy="12855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Algunas le muestran que ingresando datos falsos el flujo es el mismo.</a:t>
            </a:r>
            <a:endParaRPr/>
          </a:p>
        </p:txBody>
      </p:sp>
      <p:sp>
        <p:nvSpPr>
          <p:cNvPr id="251" name="Shape 251"/>
          <p:cNvSpPr/>
          <p:nvPr/>
        </p:nvSpPr>
        <p:spPr>
          <a:xfrm>
            <a:off x="2140713" y="2336250"/>
            <a:ext cx="2196000" cy="12654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La usuaria se percata de que concluyó el proceso</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pic>
        <p:nvPicPr>
          <p:cNvPr id="85" name="Shape 85"/>
          <p:cNvPicPr preferRelativeResize="0"/>
          <p:nvPr/>
        </p:nvPicPr>
        <p:blipFill>
          <a:blip r:embed="rId3">
            <a:alphaModFix/>
          </a:blip>
          <a:stretch>
            <a:fillRect/>
          </a:stretch>
        </p:blipFill>
        <p:spPr>
          <a:xfrm>
            <a:off x="1739813" y="0"/>
            <a:ext cx="2499473" cy="5143498"/>
          </a:xfrm>
          <a:prstGeom prst="rect">
            <a:avLst/>
          </a:prstGeom>
          <a:noFill/>
          <a:ln>
            <a:noFill/>
          </a:ln>
        </p:spPr>
      </p:pic>
      <p:pic>
        <p:nvPicPr>
          <p:cNvPr id="86" name="Shape 86"/>
          <p:cNvPicPr preferRelativeResize="0"/>
          <p:nvPr/>
        </p:nvPicPr>
        <p:blipFill rotWithShape="1">
          <a:blip r:embed="rId4">
            <a:alphaModFix/>
          </a:blip>
          <a:srcRect b="0" l="0" r="32180" t="0"/>
          <a:stretch/>
        </p:blipFill>
        <p:spPr>
          <a:xfrm>
            <a:off x="205150" y="91575"/>
            <a:ext cx="1647451" cy="4838700"/>
          </a:xfrm>
          <a:prstGeom prst="rect">
            <a:avLst/>
          </a:prstGeom>
          <a:noFill/>
          <a:ln>
            <a:noFill/>
          </a:ln>
        </p:spPr>
      </p:pic>
      <p:pic>
        <p:nvPicPr>
          <p:cNvPr id="87" name="Shape 87"/>
          <p:cNvPicPr preferRelativeResize="0"/>
          <p:nvPr/>
        </p:nvPicPr>
        <p:blipFill>
          <a:blip r:embed="rId5">
            <a:alphaModFix/>
          </a:blip>
          <a:stretch>
            <a:fillRect/>
          </a:stretch>
        </p:blipFill>
        <p:spPr>
          <a:xfrm>
            <a:off x="4324451" y="193250"/>
            <a:ext cx="4156752" cy="4439752"/>
          </a:xfrm>
          <a:prstGeom prst="rect">
            <a:avLst/>
          </a:prstGeom>
          <a:noFill/>
          <a:ln>
            <a:noFill/>
          </a:ln>
        </p:spPr>
      </p:pic>
      <p:pic>
        <p:nvPicPr>
          <p:cNvPr id="88" name="Shape 88"/>
          <p:cNvPicPr preferRelativeResize="0"/>
          <p:nvPr/>
        </p:nvPicPr>
        <p:blipFill>
          <a:blip r:embed="rId6">
            <a:alphaModFix/>
          </a:blip>
          <a:stretch>
            <a:fillRect/>
          </a:stretch>
        </p:blipFill>
        <p:spPr>
          <a:xfrm>
            <a:off x="6533428" y="0"/>
            <a:ext cx="2520092" cy="5143498"/>
          </a:xfrm>
          <a:prstGeom prst="rect">
            <a:avLst/>
          </a:prstGeom>
          <a:noFill/>
          <a:ln>
            <a:noFill/>
          </a:ln>
        </p:spPr>
      </p:pic>
      <p:sp>
        <p:nvSpPr>
          <p:cNvPr id="89" name="Shape 89"/>
          <p:cNvSpPr/>
          <p:nvPr/>
        </p:nvSpPr>
        <p:spPr>
          <a:xfrm>
            <a:off x="679025" y="131700"/>
            <a:ext cx="211800" cy="984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cxnSp>
        <p:nvCxnSpPr>
          <p:cNvPr id="90" name="Shape 90"/>
          <p:cNvCxnSpPr/>
          <p:nvPr/>
        </p:nvCxnSpPr>
        <p:spPr>
          <a:xfrm flipH="1" rot="10800000">
            <a:off x="890825" y="179400"/>
            <a:ext cx="159000" cy="1500"/>
          </a:xfrm>
          <a:prstGeom prst="straightConnector1">
            <a:avLst/>
          </a:prstGeom>
          <a:noFill/>
          <a:ln cap="flat" cmpd="sng" w="9525">
            <a:solidFill>
              <a:srgbClr val="0000FF"/>
            </a:solidFill>
            <a:prstDash val="solid"/>
            <a:round/>
            <a:headEnd len="med" w="med" type="none"/>
            <a:tailEnd len="med" w="med" type="none"/>
          </a:ln>
        </p:spPr>
      </p:cxnSp>
      <p:sp>
        <p:nvSpPr>
          <p:cNvPr id="91" name="Shape 91"/>
          <p:cNvSpPr txBox="1"/>
          <p:nvPr/>
        </p:nvSpPr>
        <p:spPr>
          <a:xfrm>
            <a:off x="986400" y="25475"/>
            <a:ext cx="1002900" cy="282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solidFill>
                  <a:srgbClr val="0000FF"/>
                </a:solidFill>
              </a:rPr>
              <a:t>WK: donar niños</a:t>
            </a:r>
            <a:endParaRPr sz="800">
              <a:solidFill>
                <a:srgbClr val="0000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Shape 96"/>
          <p:cNvSpPr txBox="1"/>
          <p:nvPr/>
        </p:nvSpPr>
        <p:spPr>
          <a:xfrm>
            <a:off x="4352250" y="503350"/>
            <a:ext cx="4260300" cy="798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100">
                <a:solidFill>
                  <a:srgbClr val="9900FF"/>
                </a:solidFill>
              </a:rPr>
              <a:t>Hice</a:t>
            </a:r>
            <a:r>
              <a:rPr b="1" lang="en" sz="1100">
                <a:solidFill>
                  <a:srgbClr val="9900FF"/>
                </a:solidFill>
              </a:rPr>
              <a:t> una búsqueda </a:t>
            </a:r>
            <a:r>
              <a:rPr b="1" lang="en" sz="1100">
                <a:solidFill>
                  <a:srgbClr val="9900FF"/>
                </a:solidFill>
              </a:rPr>
              <a:t>(google) escribiendo en este caso las palabras: </a:t>
            </a:r>
            <a:r>
              <a:rPr b="1" lang="en" sz="1100" u="sng">
                <a:solidFill>
                  <a:srgbClr val="9900FF"/>
                </a:solidFill>
              </a:rPr>
              <a:t>niñas donación</a:t>
            </a:r>
            <a:br>
              <a:rPr b="1" lang="en" sz="1100" u="sng">
                <a:solidFill>
                  <a:srgbClr val="9900FF"/>
                </a:solidFill>
              </a:rPr>
            </a:br>
            <a:r>
              <a:rPr b="1" lang="en" sz="1100">
                <a:solidFill>
                  <a:srgbClr val="9900FF"/>
                </a:solidFill>
              </a:rPr>
              <a:t>En su lista de busqueda aparece en la segunda opción con la pagina https://www.guardiandelainfancia.com/</a:t>
            </a:r>
            <a:endParaRPr sz="1100">
              <a:solidFill>
                <a:srgbClr val="006621"/>
              </a:solidFill>
            </a:endParaRPr>
          </a:p>
          <a:p>
            <a:pPr indent="0" lvl="0" marL="0" rtl="0">
              <a:spcBef>
                <a:spcPts val="0"/>
              </a:spcBef>
              <a:spcAft>
                <a:spcPts val="0"/>
              </a:spcAft>
              <a:buNone/>
            </a:pPr>
            <a:r>
              <a:t/>
            </a:r>
            <a:endParaRPr b="1" sz="700">
              <a:solidFill>
                <a:srgbClr val="9900FF"/>
              </a:solidFill>
            </a:endParaRPr>
          </a:p>
        </p:txBody>
      </p:sp>
      <p:pic>
        <p:nvPicPr>
          <p:cNvPr id="97" name="Shape 97"/>
          <p:cNvPicPr preferRelativeResize="0"/>
          <p:nvPr/>
        </p:nvPicPr>
        <p:blipFill>
          <a:blip r:embed="rId3">
            <a:alphaModFix/>
          </a:blip>
          <a:stretch>
            <a:fillRect/>
          </a:stretch>
        </p:blipFill>
        <p:spPr>
          <a:xfrm>
            <a:off x="330675" y="2313762"/>
            <a:ext cx="3722200" cy="2092550"/>
          </a:xfrm>
          <a:prstGeom prst="rect">
            <a:avLst/>
          </a:prstGeom>
          <a:noFill/>
          <a:ln>
            <a:noFill/>
          </a:ln>
        </p:spPr>
      </p:pic>
      <p:pic>
        <p:nvPicPr>
          <p:cNvPr id="98" name="Shape 98"/>
          <p:cNvPicPr preferRelativeResize="0"/>
          <p:nvPr/>
        </p:nvPicPr>
        <p:blipFill>
          <a:blip r:embed="rId4">
            <a:alphaModFix/>
          </a:blip>
          <a:stretch>
            <a:fillRect/>
          </a:stretch>
        </p:blipFill>
        <p:spPr>
          <a:xfrm>
            <a:off x="4621450" y="2148000"/>
            <a:ext cx="3941525" cy="2216026"/>
          </a:xfrm>
          <a:prstGeom prst="rect">
            <a:avLst/>
          </a:prstGeom>
          <a:noFill/>
          <a:ln>
            <a:noFill/>
          </a:ln>
        </p:spPr>
      </p:pic>
      <p:sp>
        <p:nvSpPr>
          <p:cNvPr id="99" name="Shape 99"/>
          <p:cNvSpPr txBox="1"/>
          <p:nvPr/>
        </p:nvSpPr>
        <p:spPr>
          <a:xfrm>
            <a:off x="226050" y="4411875"/>
            <a:ext cx="4099500" cy="341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000"/>
              <a:t>Entre a la pagina y aparece un cuadro que te invita a donar ahora, haciendo un registro con tus datos, lo llene le di al botón siguiente, no me mando verificador de datos y mi correo y cel era falso</a:t>
            </a:r>
            <a:endParaRPr sz="1000"/>
          </a:p>
        </p:txBody>
      </p:sp>
      <p:sp>
        <p:nvSpPr>
          <p:cNvPr id="100" name="Shape 100"/>
          <p:cNvSpPr txBox="1"/>
          <p:nvPr/>
        </p:nvSpPr>
        <p:spPr>
          <a:xfrm>
            <a:off x="4449675" y="4411875"/>
            <a:ext cx="4542000" cy="674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000"/>
              <a:t>Me preguntan de cuánto será mi donación, número de documento etc. y volví a escribirlos falsamente y aun así pude darle al botón siguiente</a:t>
            </a:r>
            <a:endParaRPr sz="1000"/>
          </a:p>
        </p:txBody>
      </p:sp>
      <p:pic>
        <p:nvPicPr>
          <p:cNvPr id="101" name="Shape 101"/>
          <p:cNvPicPr preferRelativeResize="0"/>
          <p:nvPr/>
        </p:nvPicPr>
        <p:blipFill>
          <a:blip r:embed="rId5">
            <a:alphaModFix/>
          </a:blip>
          <a:stretch>
            <a:fillRect/>
          </a:stretch>
        </p:blipFill>
        <p:spPr>
          <a:xfrm>
            <a:off x="414013" y="139450"/>
            <a:ext cx="3555525" cy="2132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pic>
        <p:nvPicPr>
          <p:cNvPr id="106" name="Shape 106"/>
          <p:cNvPicPr preferRelativeResize="0"/>
          <p:nvPr/>
        </p:nvPicPr>
        <p:blipFill>
          <a:blip r:embed="rId3">
            <a:alphaModFix/>
          </a:blip>
          <a:stretch>
            <a:fillRect/>
          </a:stretch>
        </p:blipFill>
        <p:spPr>
          <a:xfrm>
            <a:off x="4812618" y="639325"/>
            <a:ext cx="4099533" cy="2304851"/>
          </a:xfrm>
          <a:prstGeom prst="rect">
            <a:avLst/>
          </a:prstGeom>
          <a:noFill/>
          <a:ln>
            <a:noFill/>
          </a:ln>
        </p:spPr>
      </p:pic>
      <p:pic>
        <p:nvPicPr>
          <p:cNvPr id="107" name="Shape 107"/>
          <p:cNvPicPr preferRelativeResize="0"/>
          <p:nvPr/>
        </p:nvPicPr>
        <p:blipFill>
          <a:blip r:embed="rId4">
            <a:alphaModFix/>
          </a:blip>
          <a:stretch>
            <a:fillRect/>
          </a:stretch>
        </p:blipFill>
        <p:spPr>
          <a:xfrm>
            <a:off x="295025" y="678666"/>
            <a:ext cx="3959587" cy="2226169"/>
          </a:xfrm>
          <a:prstGeom prst="rect">
            <a:avLst/>
          </a:prstGeom>
          <a:noFill/>
          <a:ln>
            <a:noFill/>
          </a:ln>
        </p:spPr>
      </p:pic>
      <p:sp>
        <p:nvSpPr>
          <p:cNvPr id="108" name="Shape 108"/>
          <p:cNvSpPr txBox="1"/>
          <p:nvPr/>
        </p:nvSpPr>
        <p:spPr>
          <a:xfrm>
            <a:off x="5983775" y="3571275"/>
            <a:ext cx="2709300" cy="1224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6000"/>
              <a:t>ANGIE </a:t>
            </a:r>
            <a:endParaRPr b="1" sz="6000"/>
          </a:p>
        </p:txBody>
      </p:sp>
      <p:sp>
        <p:nvSpPr>
          <p:cNvPr id="109" name="Shape 109"/>
          <p:cNvSpPr txBox="1"/>
          <p:nvPr/>
        </p:nvSpPr>
        <p:spPr>
          <a:xfrm>
            <a:off x="335100" y="3106750"/>
            <a:ext cx="3919500" cy="819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100"/>
              <a:t>Me pregunta Tipo de cuenta y Num. Ingreso datos falsos Presiono botón Donar</a:t>
            </a:r>
            <a:endParaRPr sz="1100"/>
          </a:p>
        </p:txBody>
      </p:sp>
      <p:sp>
        <p:nvSpPr>
          <p:cNvPr id="110" name="Shape 110"/>
          <p:cNvSpPr txBox="1"/>
          <p:nvPr/>
        </p:nvSpPr>
        <p:spPr>
          <a:xfrm>
            <a:off x="4764638" y="3044825"/>
            <a:ext cx="4195500" cy="614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100"/>
              <a:t>Finaliza con un anuncio de agradecimiento y un texto de lo que mi aporte ha brindado; en </a:t>
            </a:r>
            <a:r>
              <a:rPr lang="en" sz="1100"/>
              <a:t>ningún</a:t>
            </a:r>
            <a:r>
              <a:rPr lang="en" sz="1100"/>
              <a:t> momento me </a:t>
            </a:r>
            <a:r>
              <a:rPr lang="en" sz="1100"/>
              <a:t>aparecio</a:t>
            </a:r>
            <a:r>
              <a:rPr lang="en" sz="1100"/>
              <a:t> un alerta de que no se pudo realizar la </a:t>
            </a:r>
            <a:r>
              <a:rPr lang="en" sz="1100"/>
              <a:t>donación</a:t>
            </a:r>
            <a:r>
              <a:rPr lang="en" sz="1100"/>
              <a:t> por datos falsos..</a:t>
            </a:r>
            <a:endParaRPr sz="1100"/>
          </a:p>
        </p:txBody>
      </p:sp>
      <p:sp>
        <p:nvSpPr>
          <p:cNvPr id="111" name="Shape 111"/>
          <p:cNvSpPr txBox="1"/>
          <p:nvPr/>
        </p:nvSpPr>
        <p:spPr>
          <a:xfrm>
            <a:off x="335100" y="3687800"/>
            <a:ext cx="5361000" cy="1008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9900FF"/>
                </a:solidFill>
              </a:rPr>
              <a:t>EXPERIENCIA</a:t>
            </a:r>
            <a:endParaRPr>
              <a:solidFill>
                <a:srgbClr val="9900FF"/>
              </a:solidFill>
            </a:endParaRPr>
          </a:p>
          <a:p>
            <a:pPr indent="0" lvl="0" marL="0">
              <a:spcBef>
                <a:spcPts val="0"/>
              </a:spcBef>
              <a:spcAft>
                <a:spcPts val="0"/>
              </a:spcAft>
              <a:buNone/>
            </a:pPr>
            <a:r>
              <a:rPr lang="en" sz="1100">
                <a:solidFill>
                  <a:srgbClr val="9900FF"/>
                </a:solidFill>
              </a:rPr>
              <a:t>·Cuando</a:t>
            </a:r>
            <a:r>
              <a:rPr lang="en" sz="1100">
                <a:solidFill>
                  <a:srgbClr val="9900FF"/>
                </a:solidFill>
              </a:rPr>
              <a:t> entre a la pagina no me agrado ver a la niña de espalda y en </a:t>
            </a:r>
            <a:r>
              <a:rPr lang="en" sz="1100">
                <a:solidFill>
                  <a:srgbClr val="9900FF"/>
                </a:solidFill>
              </a:rPr>
              <a:t>ningún</a:t>
            </a:r>
            <a:r>
              <a:rPr lang="en" sz="1100">
                <a:solidFill>
                  <a:srgbClr val="9900FF"/>
                </a:solidFill>
              </a:rPr>
              <a:t> paso cambia la imagen.</a:t>
            </a:r>
            <a:endParaRPr sz="1100">
              <a:solidFill>
                <a:srgbClr val="9900FF"/>
              </a:solidFill>
            </a:endParaRPr>
          </a:p>
          <a:p>
            <a:pPr indent="0" lvl="0" marL="0">
              <a:spcBef>
                <a:spcPts val="0"/>
              </a:spcBef>
              <a:spcAft>
                <a:spcPts val="0"/>
              </a:spcAft>
              <a:buNone/>
            </a:pPr>
            <a:r>
              <a:rPr lang="en" sz="1100">
                <a:solidFill>
                  <a:srgbClr val="9900FF"/>
                </a:solidFill>
              </a:rPr>
              <a:t>·El no tener un sistema de seguridad cuando ingreso mis datos causa mucha desconfianza, senti que podia estar escribiendo lo que fuera y al final te mandan un anuncio donde te agradecen, es bastante incongruente. </a:t>
            </a:r>
            <a:endParaRPr sz="1100">
              <a:solidFill>
                <a:srgbClr val="9900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Shape 116"/>
          <p:cNvSpPr txBox="1"/>
          <p:nvPr>
            <p:ph type="title"/>
          </p:nvPr>
        </p:nvSpPr>
        <p:spPr>
          <a:xfrm>
            <a:off x="6412700" y="311025"/>
            <a:ext cx="2112900" cy="1108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6000"/>
              <a:t>Frish</a:t>
            </a:r>
            <a:endParaRPr b="1" sz="6000"/>
          </a:p>
        </p:txBody>
      </p:sp>
      <p:sp>
        <p:nvSpPr>
          <p:cNvPr id="117" name="Shape 117"/>
          <p:cNvSpPr txBox="1"/>
          <p:nvPr/>
        </p:nvSpPr>
        <p:spPr>
          <a:xfrm>
            <a:off x="503750" y="2571725"/>
            <a:ext cx="8073300" cy="856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EXPERIENCIA</a:t>
            </a:r>
            <a:endParaRPr/>
          </a:p>
          <a:p>
            <a:pPr indent="0" lvl="0" marL="0" rtl="0">
              <a:spcBef>
                <a:spcPts val="0"/>
              </a:spcBef>
              <a:spcAft>
                <a:spcPts val="0"/>
              </a:spcAft>
              <a:buNone/>
            </a:pPr>
            <a:r>
              <a:t/>
            </a:r>
            <a:endParaRPr/>
          </a:p>
          <a:p>
            <a:pPr indent="-317500" lvl="0" marL="457200" rtl="0">
              <a:spcBef>
                <a:spcPts val="0"/>
              </a:spcBef>
              <a:spcAft>
                <a:spcPts val="0"/>
              </a:spcAft>
              <a:buSzPts val="1400"/>
              <a:buAutoNum type="arabicPeriod"/>
            </a:pPr>
            <a:r>
              <a:rPr lang="en"/>
              <a:t>No me sentí cómoda desde que ingreso datos falsos para “Sumarme como...” y me redirige a la vista de donar.</a:t>
            </a:r>
            <a:endParaRPr/>
          </a:p>
          <a:p>
            <a:pPr indent="-317500" lvl="0" marL="457200" rtl="0">
              <a:spcBef>
                <a:spcPts val="0"/>
              </a:spcBef>
              <a:spcAft>
                <a:spcPts val="0"/>
              </a:spcAft>
              <a:buSzPts val="1400"/>
              <a:buAutoNum type="arabicPeriod"/>
            </a:pPr>
            <a:r>
              <a:rPr lang="en"/>
              <a:t>Igualmente no sentí el sitio seguro al no observar seguros en el caso de “transacciones seguras”, por lo cual volví a escribir datos falsos y me mandó la vista de agradecimiento.</a:t>
            </a:r>
            <a:endParaRPr/>
          </a:p>
          <a:p>
            <a:pPr indent="-317500" lvl="0" marL="457200">
              <a:spcBef>
                <a:spcPts val="0"/>
              </a:spcBef>
              <a:spcAft>
                <a:spcPts val="0"/>
              </a:spcAft>
              <a:buSzPts val="1400"/>
              <a:buAutoNum type="arabicPeriod"/>
            </a:pPr>
            <a:r>
              <a:rPr lang="en"/>
              <a:t>Sólo por ese hecho, definitivamente no donaría, pues no me genera confianza su sistema de seguridad de pago, que en realidad no se muestra.</a:t>
            </a:r>
            <a:endParaRPr/>
          </a:p>
        </p:txBody>
      </p:sp>
      <p:sp>
        <p:nvSpPr>
          <p:cNvPr id="118" name="Shape 118"/>
          <p:cNvSpPr txBox="1"/>
          <p:nvPr/>
        </p:nvSpPr>
        <p:spPr>
          <a:xfrm>
            <a:off x="656150" y="563325"/>
            <a:ext cx="8073300" cy="856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FLUJO:</a:t>
            </a:r>
            <a:endParaRPr/>
          </a:p>
          <a:p>
            <a:pPr indent="0" lvl="0" marL="0" rtl="0">
              <a:spcBef>
                <a:spcPts val="0"/>
              </a:spcBef>
              <a:spcAft>
                <a:spcPts val="0"/>
              </a:spcAft>
              <a:buNone/>
            </a:pPr>
            <a:r>
              <a:t/>
            </a:r>
            <a:endParaRPr/>
          </a:p>
          <a:p>
            <a:pPr indent="-317500" lvl="0" marL="457200" rtl="0">
              <a:spcBef>
                <a:spcPts val="0"/>
              </a:spcBef>
              <a:spcAft>
                <a:spcPts val="0"/>
              </a:spcAft>
              <a:buSzPts val="1400"/>
              <a:buAutoNum type="arabicPeriod"/>
            </a:pPr>
            <a:r>
              <a:rPr lang="en"/>
              <a:t>Abrir buscador Google</a:t>
            </a:r>
            <a:endParaRPr/>
          </a:p>
          <a:p>
            <a:pPr indent="-317500" lvl="0" marL="457200" rtl="0">
              <a:spcBef>
                <a:spcPts val="0"/>
              </a:spcBef>
              <a:spcAft>
                <a:spcPts val="0"/>
              </a:spcAft>
              <a:buSzPts val="1400"/>
              <a:buAutoNum type="arabicPeriod"/>
            </a:pPr>
            <a:r>
              <a:rPr lang="en"/>
              <a:t>Ingresar palabras: súmate, donativos, niños</a:t>
            </a:r>
            <a:endParaRPr/>
          </a:p>
          <a:p>
            <a:pPr indent="-317500" lvl="0" marL="457200" rtl="0">
              <a:spcBef>
                <a:spcPts val="0"/>
              </a:spcBef>
              <a:spcAft>
                <a:spcPts val="0"/>
              </a:spcAft>
              <a:buSzPts val="1400"/>
              <a:buAutoNum type="arabicPeriod"/>
            </a:pPr>
            <a:r>
              <a:rPr lang="en"/>
              <a:t>La primer opción en el navegador es https://apoyo.savethechildren.mx/</a:t>
            </a:r>
            <a:endParaRPr sz="1050">
              <a:solidFill>
                <a:srgbClr val="006621"/>
              </a:solidFill>
            </a:endParaRPr>
          </a:p>
          <a:p>
            <a:pPr indent="-317500" lvl="0" marL="457200" rtl="0">
              <a:spcBef>
                <a:spcPts val="0"/>
              </a:spcBef>
              <a:spcAft>
                <a:spcPts val="0"/>
              </a:spcAft>
              <a:buSzPts val="1400"/>
              <a:buAutoNum type="arabicPeriod"/>
            </a:pPr>
            <a:r>
              <a:rPr lang="en"/>
              <a:t>Ingreso datos falsos en la sección “Súmate como...” y aún así, al oprimir el botón “Quiero apoyar”  me redirige a la siguiente vista para realizar el donativo.</a:t>
            </a:r>
            <a:endParaRPr/>
          </a:p>
          <a:p>
            <a:pPr indent="-317500" lvl="0" marL="457200" rtl="0">
              <a:spcBef>
                <a:spcPts val="0"/>
              </a:spcBef>
              <a:spcAft>
                <a:spcPts val="0"/>
              </a:spcAft>
              <a:buSzPts val="1400"/>
              <a:buAutoNum type="arabicPeriod"/>
            </a:pPr>
            <a:r>
              <a:rPr lang="en"/>
              <a:t>Vuelvo a ingresar datos falsos para realizar el donativo y al oprimir el botón “Donar ahora”, me envía a la vista de agradecimiento.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Shape 123"/>
          <p:cNvSpPr txBox="1"/>
          <p:nvPr>
            <p:ph type="title"/>
          </p:nvPr>
        </p:nvSpPr>
        <p:spPr>
          <a:xfrm>
            <a:off x="-2391275" y="1863475"/>
            <a:ext cx="2112900" cy="1108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6000"/>
              <a:t>Frish</a:t>
            </a:r>
            <a:endParaRPr b="1" sz="6000"/>
          </a:p>
        </p:txBody>
      </p:sp>
      <p:pic>
        <p:nvPicPr>
          <p:cNvPr id="124" name="Shape 124"/>
          <p:cNvPicPr preferRelativeResize="0"/>
          <p:nvPr/>
        </p:nvPicPr>
        <p:blipFill>
          <a:blip r:embed="rId3">
            <a:alphaModFix/>
          </a:blip>
          <a:stretch>
            <a:fillRect/>
          </a:stretch>
        </p:blipFill>
        <p:spPr>
          <a:xfrm>
            <a:off x="2930000" y="152400"/>
            <a:ext cx="1143144" cy="4838696"/>
          </a:xfrm>
          <a:prstGeom prst="rect">
            <a:avLst/>
          </a:prstGeom>
          <a:noFill/>
          <a:ln>
            <a:noFill/>
          </a:ln>
        </p:spPr>
      </p:pic>
      <p:pic>
        <p:nvPicPr>
          <p:cNvPr id="125" name="Shape 125"/>
          <p:cNvPicPr preferRelativeResize="0"/>
          <p:nvPr/>
        </p:nvPicPr>
        <p:blipFill>
          <a:blip r:embed="rId4">
            <a:alphaModFix/>
          </a:blip>
          <a:stretch>
            <a:fillRect/>
          </a:stretch>
        </p:blipFill>
        <p:spPr>
          <a:xfrm>
            <a:off x="4225544" y="152400"/>
            <a:ext cx="1499127" cy="4838690"/>
          </a:xfrm>
          <a:prstGeom prst="rect">
            <a:avLst/>
          </a:prstGeom>
          <a:noFill/>
          <a:ln>
            <a:noFill/>
          </a:ln>
        </p:spPr>
      </p:pic>
      <p:pic>
        <p:nvPicPr>
          <p:cNvPr id="126" name="Shape 126"/>
          <p:cNvPicPr preferRelativeResize="0"/>
          <p:nvPr/>
        </p:nvPicPr>
        <p:blipFill>
          <a:blip r:embed="rId5">
            <a:alphaModFix/>
          </a:blip>
          <a:stretch>
            <a:fillRect/>
          </a:stretch>
        </p:blipFill>
        <p:spPr>
          <a:xfrm>
            <a:off x="5886475" y="152400"/>
            <a:ext cx="2918152" cy="3048450"/>
          </a:xfrm>
          <a:prstGeom prst="rect">
            <a:avLst/>
          </a:prstGeom>
          <a:noFill/>
          <a:ln>
            <a:noFill/>
          </a:ln>
        </p:spPr>
      </p:pic>
      <p:pic>
        <p:nvPicPr>
          <p:cNvPr id="127" name="Shape 127"/>
          <p:cNvPicPr preferRelativeResize="0"/>
          <p:nvPr/>
        </p:nvPicPr>
        <p:blipFill>
          <a:blip r:embed="rId6">
            <a:alphaModFix/>
          </a:blip>
          <a:stretch>
            <a:fillRect/>
          </a:stretch>
        </p:blipFill>
        <p:spPr>
          <a:xfrm>
            <a:off x="152400" y="152400"/>
            <a:ext cx="2625199" cy="265210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Shape 132"/>
          <p:cNvSpPr txBox="1"/>
          <p:nvPr>
            <p:ph type="title"/>
          </p:nvPr>
        </p:nvSpPr>
        <p:spPr>
          <a:xfrm>
            <a:off x="154750" y="13445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MAY</a:t>
            </a:r>
            <a:endParaRPr/>
          </a:p>
        </p:txBody>
      </p:sp>
      <p:sp>
        <p:nvSpPr>
          <p:cNvPr id="133" name="Shape 133"/>
          <p:cNvSpPr/>
          <p:nvPr/>
        </p:nvSpPr>
        <p:spPr>
          <a:xfrm>
            <a:off x="857400" y="890675"/>
            <a:ext cx="2340900" cy="198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4" name="Shape 134"/>
          <p:cNvSpPr txBox="1"/>
          <p:nvPr/>
        </p:nvSpPr>
        <p:spPr>
          <a:xfrm>
            <a:off x="321450" y="3606200"/>
            <a:ext cx="2415300" cy="1359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000"/>
              <a:t>Paso 1: Hacer la </a:t>
            </a:r>
            <a:r>
              <a:rPr lang="en" sz="1000"/>
              <a:t>busqueda</a:t>
            </a:r>
            <a:r>
              <a:rPr lang="en" sz="1000"/>
              <a:t> desde google</a:t>
            </a:r>
            <a:endParaRPr sz="1000"/>
          </a:p>
          <a:p>
            <a:pPr indent="0" lvl="0" marL="0">
              <a:spcBef>
                <a:spcPts val="0"/>
              </a:spcBef>
              <a:spcAft>
                <a:spcPts val="0"/>
              </a:spcAft>
              <a:buNone/>
            </a:pPr>
            <a:r>
              <a:t/>
            </a:r>
            <a:endParaRPr sz="1000"/>
          </a:p>
          <a:p>
            <a:pPr indent="0" lvl="0" marL="0">
              <a:spcBef>
                <a:spcPts val="0"/>
              </a:spcBef>
              <a:spcAft>
                <a:spcPts val="0"/>
              </a:spcAft>
              <a:buNone/>
            </a:pPr>
            <a:r>
              <a:rPr lang="en" sz="1000"/>
              <a:t>Experiencia: No aparece en mis primeras opciones de </a:t>
            </a:r>
            <a:r>
              <a:rPr lang="en" sz="1000"/>
              <a:t>búsqueda</a:t>
            </a:r>
            <a:endParaRPr sz="1000"/>
          </a:p>
        </p:txBody>
      </p:sp>
      <p:sp>
        <p:nvSpPr>
          <p:cNvPr id="135" name="Shape 135"/>
          <p:cNvSpPr/>
          <p:nvPr/>
        </p:nvSpPr>
        <p:spPr>
          <a:xfrm>
            <a:off x="5823425" y="674175"/>
            <a:ext cx="2340900" cy="198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6" name="Shape 136"/>
          <p:cNvSpPr txBox="1"/>
          <p:nvPr/>
        </p:nvSpPr>
        <p:spPr>
          <a:xfrm>
            <a:off x="5823425" y="3252225"/>
            <a:ext cx="2340900" cy="1578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000"/>
              <a:t>Paso 2: Entrar a la </a:t>
            </a:r>
            <a:r>
              <a:rPr lang="en" sz="1000"/>
              <a:t>página</a:t>
            </a:r>
            <a:endParaRPr sz="1000"/>
          </a:p>
          <a:p>
            <a:pPr indent="0" lvl="0" marL="0">
              <a:spcBef>
                <a:spcPts val="0"/>
              </a:spcBef>
              <a:spcAft>
                <a:spcPts val="0"/>
              </a:spcAft>
              <a:buNone/>
            </a:pPr>
            <a:r>
              <a:t/>
            </a:r>
            <a:endParaRPr sz="1000"/>
          </a:p>
          <a:p>
            <a:pPr indent="0" lvl="0" marL="0" rtl="0">
              <a:spcBef>
                <a:spcPts val="0"/>
              </a:spcBef>
              <a:spcAft>
                <a:spcPts val="0"/>
              </a:spcAft>
              <a:buNone/>
            </a:pPr>
            <a:r>
              <a:rPr lang="en" sz="1000"/>
              <a:t>Experiencia: De primera vista la pagina se ve bien, tengo claramente identificada la caja de donación, sin embargo noto que me esta pidiendo euros, lo que significa que en mi busqueda la pagina a la que me mando fue la de España.</a:t>
            </a:r>
            <a:endParaRPr sz="1000"/>
          </a:p>
        </p:txBody>
      </p:sp>
      <p:pic>
        <p:nvPicPr>
          <p:cNvPr id="137" name="Shape 137"/>
          <p:cNvPicPr preferRelativeResize="0"/>
          <p:nvPr/>
        </p:nvPicPr>
        <p:blipFill>
          <a:blip r:embed="rId3">
            <a:alphaModFix/>
          </a:blip>
          <a:stretch>
            <a:fillRect/>
          </a:stretch>
        </p:blipFill>
        <p:spPr>
          <a:xfrm>
            <a:off x="938325" y="977962"/>
            <a:ext cx="2179075" cy="1807835"/>
          </a:xfrm>
          <a:prstGeom prst="rect">
            <a:avLst/>
          </a:prstGeom>
          <a:noFill/>
          <a:ln>
            <a:noFill/>
          </a:ln>
        </p:spPr>
      </p:pic>
      <p:pic>
        <p:nvPicPr>
          <p:cNvPr id="138" name="Shape 138"/>
          <p:cNvPicPr preferRelativeResize="0"/>
          <p:nvPr/>
        </p:nvPicPr>
        <p:blipFill>
          <a:blip r:embed="rId4">
            <a:alphaModFix/>
          </a:blip>
          <a:stretch>
            <a:fillRect/>
          </a:stretch>
        </p:blipFill>
        <p:spPr>
          <a:xfrm>
            <a:off x="5868725" y="720150"/>
            <a:ext cx="2250275" cy="1890450"/>
          </a:xfrm>
          <a:prstGeom prst="rect">
            <a:avLst/>
          </a:prstGeom>
          <a:noFill/>
          <a:ln>
            <a:noFill/>
          </a:ln>
        </p:spPr>
      </p:pic>
      <p:sp>
        <p:nvSpPr>
          <p:cNvPr id="139" name="Shape 139"/>
          <p:cNvSpPr/>
          <p:nvPr/>
        </p:nvSpPr>
        <p:spPr>
          <a:xfrm>
            <a:off x="2330513" y="1580550"/>
            <a:ext cx="2340900" cy="198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40" name="Shape 140"/>
          <p:cNvPicPr preferRelativeResize="0"/>
          <p:nvPr/>
        </p:nvPicPr>
        <p:blipFill>
          <a:blip r:embed="rId5">
            <a:alphaModFix/>
          </a:blip>
          <a:stretch>
            <a:fillRect/>
          </a:stretch>
        </p:blipFill>
        <p:spPr>
          <a:xfrm>
            <a:off x="2375838" y="1667825"/>
            <a:ext cx="2250276" cy="1807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Shape 1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MAY</a:t>
            </a:r>
            <a:endParaRPr/>
          </a:p>
        </p:txBody>
      </p:sp>
      <p:sp>
        <p:nvSpPr>
          <p:cNvPr id="146" name="Shape 146"/>
          <p:cNvSpPr/>
          <p:nvPr/>
        </p:nvSpPr>
        <p:spPr>
          <a:xfrm>
            <a:off x="387400" y="1017725"/>
            <a:ext cx="2340900" cy="198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7" name="Shape 147"/>
          <p:cNvSpPr txBox="1"/>
          <p:nvPr/>
        </p:nvSpPr>
        <p:spPr>
          <a:xfrm>
            <a:off x="350200" y="3148750"/>
            <a:ext cx="2415300" cy="1615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000"/>
              <a:t>Paso 3: Intentar hacer la donación </a:t>
            </a:r>
            <a:endParaRPr sz="1000"/>
          </a:p>
          <a:p>
            <a:pPr indent="0" lvl="0" marL="0" rtl="0">
              <a:spcBef>
                <a:spcPts val="0"/>
              </a:spcBef>
              <a:spcAft>
                <a:spcPts val="0"/>
              </a:spcAft>
              <a:buNone/>
            </a:pPr>
            <a:r>
              <a:t/>
            </a:r>
            <a:endParaRPr sz="1000"/>
          </a:p>
          <a:p>
            <a:pPr indent="0" lvl="0" marL="0" rtl="0">
              <a:spcBef>
                <a:spcPts val="0"/>
              </a:spcBef>
              <a:spcAft>
                <a:spcPts val="0"/>
              </a:spcAft>
              <a:buNone/>
            </a:pPr>
            <a:r>
              <a:rPr lang="en" sz="1000"/>
              <a:t>Experiencia: </a:t>
            </a:r>
            <a:r>
              <a:rPr lang="en" sz="1000"/>
              <a:t>Entró</a:t>
            </a:r>
            <a:r>
              <a:rPr lang="en" sz="1000"/>
              <a:t> al </a:t>
            </a:r>
            <a:r>
              <a:rPr lang="en" sz="1000"/>
              <a:t>botón</a:t>
            </a:r>
            <a:r>
              <a:rPr lang="en" sz="1000"/>
              <a:t> de donación y me pide </a:t>
            </a:r>
            <a:r>
              <a:rPr lang="en" sz="1000"/>
              <a:t>loguearme</a:t>
            </a:r>
            <a:r>
              <a:rPr lang="en" sz="1000"/>
              <a:t> con facebook, esto me confunde no entiendo claramente como para que debo hacer eso, sin embargo </a:t>
            </a:r>
            <a:r>
              <a:rPr lang="en" sz="1000"/>
              <a:t>llamó</a:t>
            </a:r>
            <a:r>
              <a:rPr lang="en" sz="1000"/>
              <a:t> mi atención la parte donde me dicen que puedo tener beneficios fiscales con mi aportación</a:t>
            </a:r>
            <a:endParaRPr sz="1000"/>
          </a:p>
        </p:txBody>
      </p:sp>
      <p:sp>
        <p:nvSpPr>
          <p:cNvPr id="148" name="Shape 148"/>
          <p:cNvSpPr/>
          <p:nvPr/>
        </p:nvSpPr>
        <p:spPr>
          <a:xfrm>
            <a:off x="3340363" y="1017725"/>
            <a:ext cx="2340900" cy="198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9" name="Shape 149"/>
          <p:cNvSpPr/>
          <p:nvPr/>
        </p:nvSpPr>
        <p:spPr>
          <a:xfrm>
            <a:off x="6350950" y="1017725"/>
            <a:ext cx="2340900" cy="198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50" name="Shape 150"/>
          <p:cNvSpPr txBox="1"/>
          <p:nvPr/>
        </p:nvSpPr>
        <p:spPr>
          <a:xfrm>
            <a:off x="3340375" y="3148750"/>
            <a:ext cx="2340900" cy="1817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000"/>
              <a:t>Paso 4: Encontrar donde puedo donar</a:t>
            </a:r>
            <a:endParaRPr sz="1000"/>
          </a:p>
          <a:p>
            <a:pPr indent="0" lvl="0" marL="0">
              <a:spcBef>
                <a:spcPts val="0"/>
              </a:spcBef>
              <a:spcAft>
                <a:spcPts val="0"/>
              </a:spcAft>
              <a:buNone/>
            </a:pPr>
            <a:r>
              <a:t/>
            </a:r>
            <a:endParaRPr sz="1000"/>
          </a:p>
          <a:p>
            <a:pPr indent="0" lvl="0" marL="0" rtl="0">
              <a:spcBef>
                <a:spcPts val="0"/>
              </a:spcBef>
              <a:spcAft>
                <a:spcPts val="0"/>
              </a:spcAft>
              <a:buNone/>
            </a:pPr>
            <a:r>
              <a:rPr lang="en" sz="1000"/>
              <a:t>Experiencia: Donde me encontraba note de nuevo que me </a:t>
            </a:r>
            <a:r>
              <a:rPr lang="en" sz="1000"/>
              <a:t>pedían</a:t>
            </a:r>
            <a:r>
              <a:rPr lang="en" sz="1000"/>
              <a:t> euros, lo que me </a:t>
            </a:r>
            <a:r>
              <a:rPr lang="en" sz="1000"/>
              <a:t>decía</a:t>
            </a:r>
            <a:r>
              <a:rPr lang="en" sz="1000"/>
              <a:t> que estaba en la </a:t>
            </a:r>
            <a:r>
              <a:rPr lang="en" sz="1000"/>
              <a:t>página</a:t>
            </a:r>
            <a:r>
              <a:rPr lang="en" sz="1000"/>
              <a:t> de España, sin embargo trate de buscar </a:t>
            </a:r>
            <a:r>
              <a:rPr lang="en" sz="1000"/>
              <a:t>cómo</a:t>
            </a:r>
            <a:r>
              <a:rPr lang="en" sz="1000"/>
              <a:t> desde esa pagina poder llegar a la de Mexico y no lo logre, eso me frustro un poco y me hizo sentirme aburrida de seguir buscando.</a:t>
            </a:r>
            <a:endParaRPr sz="1000"/>
          </a:p>
        </p:txBody>
      </p:sp>
      <p:sp>
        <p:nvSpPr>
          <p:cNvPr id="151" name="Shape 151"/>
          <p:cNvSpPr txBox="1"/>
          <p:nvPr/>
        </p:nvSpPr>
        <p:spPr>
          <a:xfrm>
            <a:off x="6350950" y="3148750"/>
            <a:ext cx="2340900" cy="1615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000"/>
              <a:t>Paso 5: Reiniciar la </a:t>
            </a:r>
            <a:r>
              <a:rPr lang="en" sz="1000"/>
              <a:t>búsqueda</a:t>
            </a:r>
            <a:endParaRPr sz="1000"/>
          </a:p>
          <a:p>
            <a:pPr indent="0" lvl="0" marL="0">
              <a:spcBef>
                <a:spcPts val="0"/>
              </a:spcBef>
              <a:spcAft>
                <a:spcPts val="0"/>
              </a:spcAft>
              <a:buNone/>
            </a:pPr>
            <a:r>
              <a:t/>
            </a:r>
            <a:endParaRPr sz="1000"/>
          </a:p>
          <a:p>
            <a:pPr indent="0" lvl="0" marL="0" rtl="0">
              <a:spcBef>
                <a:spcPts val="0"/>
              </a:spcBef>
              <a:spcAft>
                <a:spcPts val="0"/>
              </a:spcAft>
              <a:buNone/>
            </a:pPr>
            <a:r>
              <a:rPr lang="en" sz="1000"/>
              <a:t>Experiencia: Tuve que volver al buscador y hacer una </a:t>
            </a:r>
            <a:r>
              <a:rPr lang="en" sz="1000"/>
              <a:t>búsqueda</a:t>
            </a:r>
            <a:r>
              <a:rPr lang="en" sz="1000"/>
              <a:t> más </a:t>
            </a:r>
            <a:r>
              <a:rPr lang="en" sz="1000"/>
              <a:t>específica</a:t>
            </a:r>
            <a:r>
              <a:rPr lang="en" sz="1000"/>
              <a:t> eso me hizo seguir sintiendome un tanto frustrada</a:t>
            </a:r>
            <a:endParaRPr sz="1000"/>
          </a:p>
        </p:txBody>
      </p:sp>
      <p:pic>
        <p:nvPicPr>
          <p:cNvPr id="152" name="Shape 152"/>
          <p:cNvPicPr preferRelativeResize="0"/>
          <p:nvPr/>
        </p:nvPicPr>
        <p:blipFill>
          <a:blip r:embed="rId3">
            <a:alphaModFix/>
          </a:blip>
          <a:stretch>
            <a:fillRect/>
          </a:stretch>
        </p:blipFill>
        <p:spPr>
          <a:xfrm>
            <a:off x="432700" y="1071350"/>
            <a:ext cx="2250301" cy="1875151"/>
          </a:xfrm>
          <a:prstGeom prst="rect">
            <a:avLst/>
          </a:prstGeom>
          <a:noFill/>
          <a:ln>
            <a:noFill/>
          </a:ln>
        </p:spPr>
      </p:pic>
      <p:pic>
        <p:nvPicPr>
          <p:cNvPr id="153" name="Shape 153"/>
          <p:cNvPicPr preferRelativeResize="0"/>
          <p:nvPr/>
        </p:nvPicPr>
        <p:blipFill>
          <a:blip r:embed="rId4">
            <a:alphaModFix/>
          </a:blip>
          <a:stretch>
            <a:fillRect/>
          </a:stretch>
        </p:blipFill>
        <p:spPr>
          <a:xfrm>
            <a:off x="3391825" y="1071350"/>
            <a:ext cx="2250299" cy="1875150"/>
          </a:xfrm>
          <a:prstGeom prst="rect">
            <a:avLst/>
          </a:prstGeom>
          <a:noFill/>
          <a:ln>
            <a:noFill/>
          </a:ln>
        </p:spPr>
      </p:pic>
      <p:pic>
        <p:nvPicPr>
          <p:cNvPr id="154" name="Shape 154"/>
          <p:cNvPicPr preferRelativeResize="0"/>
          <p:nvPr/>
        </p:nvPicPr>
        <p:blipFill>
          <a:blip r:embed="rId5">
            <a:alphaModFix/>
          </a:blip>
          <a:stretch>
            <a:fillRect/>
          </a:stretch>
        </p:blipFill>
        <p:spPr>
          <a:xfrm>
            <a:off x="6396400" y="1071350"/>
            <a:ext cx="2250299" cy="1817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Shape 1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MAY</a:t>
            </a:r>
            <a:endParaRPr/>
          </a:p>
        </p:txBody>
      </p:sp>
      <p:sp>
        <p:nvSpPr>
          <p:cNvPr id="160" name="Shape 160"/>
          <p:cNvSpPr/>
          <p:nvPr/>
        </p:nvSpPr>
        <p:spPr>
          <a:xfrm>
            <a:off x="552275" y="1028300"/>
            <a:ext cx="2340900" cy="198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1" name="Shape 161"/>
          <p:cNvSpPr txBox="1"/>
          <p:nvPr/>
        </p:nvSpPr>
        <p:spPr>
          <a:xfrm>
            <a:off x="552275" y="3297125"/>
            <a:ext cx="2415300" cy="1359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t>Paso 6: Elegir </a:t>
            </a:r>
            <a:r>
              <a:rPr lang="en" sz="1000"/>
              <a:t>página</a:t>
            </a:r>
            <a:r>
              <a:rPr lang="en" sz="1000"/>
              <a:t> para ingresar</a:t>
            </a:r>
            <a:endParaRPr sz="1000"/>
          </a:p>
          <a:p>
            <a:pPr indent="0" lvl="0" marL="0" rtl="0">
              <a:spcBef>
                <a:spcPts val="0"/>
              </a:spcBef>
              <a:spcAft>
                <a:spcPts val="0"/>
              </a:spcAft>
              <a:buNone/>
            </a:pPr>
            <a:r>
              <a:t/>
            </a:r>
            <a:endParaRPr sz="1000"/>
          </a:p>
          <a:p>
            <a:pPr indent="0" lvl="0" marL="0" rtl="0">
              <a:spcBef>
                <a:spcPts val="0"/>
              </a:spcBef>
              <a:spcAft>
                <a:spcPts val="0"/>
              </a:spcAft>
              <a:buNone/>
            </a:pPr>
            <a:r>
              <a:rPr lang="en" sz="1000"/>
              <a:t>Experiencia: Nuevamente no aparece en mis primeras opciones</a:t>
            </a:r>
            <a:endParaRPr sz="1000"/>
          </a:p>
        </p:txBody>
      </p:sp>
      <p:sp>
        <p:nvSpPr>
          <p:cNvPr id="162" name="Shape 162"/>
          <p:cNvSpPr/>
          <p:nvPr/>
        </p:nvSpPr>
        <p:spPr>
          <a:xfrm>
            <a:off x="4947700" y="1017713"/>
            <a:ext cx="2340900" cy="198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63" name="Shape 163"/>
          <p:cNvPicPr preferRelativeResize="0"/>
          <p:nvPr/>
        </p:nvPicPr>
        <p:blipFill>
          <a:blip r:embed="rId3">
            <a:alphaModFix/>
          </a:blip>
          <a:stretch>
            <a:fillRect/>
          </a:stretch>
        </p:blipFill>
        <p:spPr>
          <a:xfrm>
            <a:off x="630538" y="1098088"/>
            <a:ext cx="2204973" cy="1821675"/>
          </a:xfrm>
          <a:prstGeom prst="rect">
            <a:avLst/>
          </a:prstGeom>
          <a:noFill/>
          <a:ln>
            <a:noFill/>
          </a:ln>
        </p:spPr>
      </p:pic>
      <p:pic>
        <p:nvPicPr>
          <p:cNvPr id="164" name="Shape 164"/>
          <p:cNvPicPr preferRelativeResize="0"/>
          <p:nvPr/>
        </p:nvPicPr>
        <p:blipFill>
          <a:blip r:embed="rId4">
            <a:alphaModFix/>
          </a:blip>
          <a:stretch>
            <a:fillRect/>
          </a:stretch>
        </p:blipFill>
        <p:spPr>
          <a:xfrm>
            <a:off x="5015675" y="1108675"/>
            <a:ext cx="2204949" cy="1821649"/>
          </a:xfrm>
          <a:prstGeom prst="rect">
            <a:avLst/>
          </a:prstGeom>
          <a:noFill/>
          <a:ln>
            <a:noFill/>
          </a:ln>
        </p:spPr>
      </p:pic>
      <p:sp>
        <p:nvSpPr>
          <p:cNvPr id="165" name="Shape 165"/>
          <p:cNvSpPr/>
          <p:nvPr/>
        </p:nvSpPr>
        <p:spPr>
          <a:xfrm>
            <a:off x="6550775" y="1887225"/>
            <a:ext cx="2340900" cy="198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pic>
        <p:nvPicPr>
          <p:cNvPr id="166" name="Shape 166"/>
          <p:cNvPicPr preferRelativeResize="0"/>
          <p:nvPr/>
        </p:nvPicPr>
        <p:blipFill>
          <a:blip r:embed="rId5">
            <a:alphaModFix/>
          </a:blip>
          <a:stretch>
            <a:fillRect/>
          </a:stretch>
        </p:blipFill>
        <p:spPr>
          <a:xfrm>
            <a:off x="6618738" y="1967600"/>
            <a:ext cx="2204951" cy="1821649"/>
          </a:xfrm>
          <a:prstGeom prst="rect">
            <a:avLst/>
          </a:prstGeom>
          <a:noFill/>
          <a:ln>
            <a:noFill/>
          </a:ln>
        </p:spPr>
      </p:pic>
      <p:sp>
        <p:nvSpPr>
          <p:cNvPr id="167" name="Shape 167"/>
          <p:cNvSpPr txBox="1"/>
          <p:nvPr/>
        </p:nvSpPr>
        <p:spPr>
          <a:xfrm>
            <a:off x="3771000" y="3251675"/>
            <a:ext cx="2415300" cy="1359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t>Paso 7: Explorar la </a:t>
            </a:r>
            <a:r>
              <a:rPr lang="en" sz="1000"/>
              <a:t>página</a:t>
            </a:r>
            <a:r>
              <a:rPr lang="en" sz="1000"/>
              <a:t> y encontrar el sitio para donar</a:t>
            </a:r>
            <a:endParaRPr sz="1000"/>
          </a:p>
          <a:p>
            <a:pPr indent="0" lvl="0" marL="0" rtl="0">
              <a:spcBef>
                <a:spcPts val="0"/>
              </a:spcBef>
              <a:spcAft>
                <a:spcPts val="0"/>
              </a:spcAft>
              <a:buNone/>
            </a:pPr>
            <a:r>
              <a:t/>
            </a:r>
            <a:endParaRPr sz="1000"/>
          </a:p>
          <a:p>
            <a:pPr indent="0" lvl="0" marL="0" rtl="0">
              <a:spcBef>
                <a:spcPts val="0"/>
              </a:spcBef>
              <a:spcAft>
                <a:spcPts val="0"/>
              </a:spcAft>
              <a:buNone/>
            </a:pPr>
            <a:r>
              <a:rPr lang="en" sz="1000"/>
              <a:t>Experiencia: Hacer click en el </a:t>
            </a:r>
            <a:r>
              <a:rPr lang="en" sz="1000"/>
              <a:t>botón</a:t>
            </a:r>
            <a:r>
              <a:rPr lang="en" sz="1000"/>
              <a:t> donar me despliega una lista de opciones a donar, sin embargo eso no me dice mucho y se aleja de calmar la </a:t>
            </a:r>
            <a:r>
              <a:rPr lang="en" sz="1000"/>
              <a:t>frustración</a:t>
            </a:r>
            <a:r>
              <a:rPr lang="en" sz="1000"/>
              <a:t> que ya traigo arrastrando</a:t>
            </a:r>
            <a:endParaRPr sz="10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